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4"/>
  </p:notesMasterIdLst>
  <p:sldIdLst>
    <p:sldId id="278" r:id="rId2"/>
    <p:sldId id="279" r:id="rId3"/>
    <p:sldId id="283" r:id="rId4"/>
    <p:sldId id="298" r:id="rId5"/>
    <p:sldId id="282" r:id="rId6"/>
    <p:sldId id="305" r:id="rId7"/>
    <p:sldId id="262" r:id="rId8"/>
    <p:sldId id="301" r:id="rId9"/>
    <p:sldId id="300" r:id="rId10"/>
    <p:sldId id="284" r:id="rId11"/>
    <p:sldId id="286" r:id="rId12"/>
    <p:sldId id="293" r:id="rId13"/>
    <p:sldId id="287" r:id="rId14"/>
    <p:sldId id="285" r:id="rId15"/>
    <p:sldId id="302" r:id="rId16"/>
    <p:sldId id="304" r:id="rId17"/>
    <p:sldId id="280" r:id="rId18"/>
    <p:sldId id="295" r:id="rId19"/>
    <p:sldId id="288" r:id="rId20"/>
    <p:sldId id="272" r:id="rId21"/>
    <p:sldId id="276" r:id="rId22"/>
    <p:sldId id="290" r:id="rId23"/>
  </p:sldIdLst>
  <p:sldSz cx="9906000" cy="6858000" type="A4"/>
  <p:notesSz cx="6858000" cy="9144000"/>
  <p:defaultTextStyle>
    <a:defPPr>
      <a:defRPr lang="ru-RU"/>
    </a:defPPr>
    <a:lvl1pPr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1pPr>
    <a:lvl2pPr marL="536372"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2pPr>
    <a:lvl3pPr marL="1072743"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3pPr>
    <a:lvl4pPr marL="1609115"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4pPr>
    <a:lvl5pPr marL="2145487"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5pPr>
    <a:lvl6pPr marL="2681859" algn="l" defTabSz="1072743" rtl="0" eaLnBrk="1" latinLnBrk="0" hangingPunct="1">
      <a:defRPr sz="1600" kern="1200">
        <a:solidFill>
          <a:srgbClr val="000000"/>
        </a:solidFill>
        <a:latin typeface="Arial" charset="0"/>
        <a:ea typeface="+mn-ea"/>
        <a:cs typeface="Arial" charset="0"/>
        <a:sym typeface="Arial" charset="0"/>
      </a:defRPr>
    </a:lvl6pPr>
    <a:lvl7pPr marL="3218230" algn="l" defTabSz="1072743" rtl="0" eaLnBrk="1" latinLnBrk="0" hangingPunct="1">
      <a:defRPr sz="1600" kern="1200">
        <a:solidFill>
          <a:srgbClr val="000000"/>
        </a:solidFill>
        <a:latin typeface="Arial" charset="0"/>
        <a:ea typeface="+mn-ea"/>
        <a:cs typeface="Arial" charset="0"/>
        <a:sym typeface="Arial" charset="0"/>
      </a:defRPr>
    </a:lvl7pPr>
    <a:lvl8pPr marL="3754602" algn="l" defTabSz="1072743" rtl="0" eaLnBrk="1" latinLnBrk="0" hangingPunct="1">
      <a:defRPr sz="1600" kern="1200">
        <a:solidFill>
          <a:srgbClr val="000000"/>
        </a:solidFill>
        <a:latin typeface="Arial" charset="0"/>
        <a:ea typeface="+mn-ea"/>
        <a:cs typeface="Arial" charset="0"/>
        <a:sym typeface="Arial" charset="0"/>
      </a:defRPr>
    </a:lvl8pPr>
    <a:lvl9pPr marL="4290974" algn="l" defTabSz="1072743" rtl="0" eaLnBrk="1" latinLnBrk="0" hangingPunct="1">
      <a:defRPr sz="1600" kern="1200">
        <a:solidFill>
          <a:srgbClr val="000000"/>
        </a:solidFill>
        <a:latin typeface="Arial" charset="0"/>
        <a:ea typeface="+mn-ea"/>
        <a:cs typeface="Arial" charset="0"/>
        <a:sym typeface="Arial"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 initials="RbD" lastIdx="6" clrIdx="0">
    <p:extLst>
      <p:ext uri="{19B8F6BF-5375-455C-9EA6-DF929625EA0E}">
        <p15:presenceInfo xmlns:p15="http://schemas.microsoft.com/office/powerpoint/2012/main" xmlns="" userId="TI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AA0B8C27-202C-41C0-A809-E557C33F3BE0}">
  <a:tblStyle styleId="{AA0B8C27-202C-41C0-A809-E557C33F3BE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8" autoAdjust="0"/>
    <p:restoredTop sz="75977" autoAdjust="0"/>
  </p:normalViewPr>
  <p:slideViewPr>
    <p:cSldViewPr snapToGrid="0">
      <p:cViewPr varScale="1">
        <p:scale>
          <a:sx n="84" d="100"/>
          <a:sy n="84" d="100"/>
        </p:scale>
        <p:origin x="-2238" y="-72"/>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manualLayout>
          <c:layoutTarget val="inner"/>
          <c:xMode val="edge"/>
          <c:yMode val="edge"/>
          <c:x val="0"/>
          <c:y val="9.0945665661078298E-2"/>
          <c:w val="0.66895311220870357"/>
          <c:h val="0.8594476076146994"/>
        </c:manualLayout>
      </c:layout>
      <c:pie3DChart>
        <c:varyColors val="1"/>
        <c:ser>
          <c:idx val="0"/>
          <c:order val="0"/>
          <c:tx>
            <c:strRef>
              <c:f>Лист1!$B$1</c:f>
              <c:strCache>
                <c:ptCount val="1"/>
                <c:pt idx="0">
                  <c:v>Столбец2</c:v>
                </c:pt>
              </c:strCache>
            </c:strRef>
          </c:tx>
          <c:spPr>
            <a:ln>
              <a:solidFill>
                <a:schemeClr val="tx1"/>
              </a:solidFill>
            </a:ln>
          </c:spPr>
          <c:explosion val="25"/>
          <c:dPt>
            <c:idx val="1"/>
            <c:spPr>
              <a:solidFill>
                <a:schemeClr val="accent2">
                  <a:lumMod val="40000"/>
                  <a:lumOff val="60000"/>
                </a:schemeClr>
              </a:solidFill>
              <a:ln>
                <a:solidFill>
                  <a:schemeClr val="tx1"/>
                </a:solidFill>
              </a:ln>
            </c:spPr>
          </c:dPt>
          <c:dLbls>
            <c:dLbl>
              <c:idx val="0"/>
              <c:layout>
                <c:manualLayout>
                  <c:x val="-6.4318285899441843E-2"/>
                  <c:y val="-0.19099045493665096"/>
                </c:manualLayout>
              </c:layout>
              <c:tx>
                <c:rich>
                  <a:bodyPr/>
                  <a:lstStyle/>
                  <a:p>
                    <a:r>
                      <a:rPr lang="en-US" dirty="0" smtClean="0"/>
                      <a:t>42,4</a:t>
                    </a:r>
                    <a:r>
                      <a:rPr lang="ru-RU" dirty="0" smtClean="0"/>
                      <a:t> %</a:t>
                    </a:r>
                    <a:endParaRPr lang="en-US" dirty="0"/>
                  </a:p>
                </c:rich>
              </c:tx>
              <c:showVal val="1"/>
            </c:dLbl>
            <c:dLbl>
              <c:idx val="1"/>
              <c:layout>
                <c:manualLayout>
                  <c:x val="3.0038437653510486E-2"/>
                  <c:y val="-0.4965457573228525"/>
                </c:manualLayout>
              </c:layout>
              <c:tx>
                <c:rich>
                  <a:bodyPr/>
                  <a:lstStyle/>
                  <a:p>
                    <a:r>
                      <a:rPr lang="en-US" dirty="0" smtClean="0"/>
                      <a:t>57,6</a:t>
                    </a:r>
                    <a:r>
                      <a:rPr lang="ru-RU" dirty="0" smtClean="0"/>
                      <a:t>%</a:t>
                    </a:r>
                    <a:endParaRPr lang="en-US" dirty="0"/>
                  </a:p>
                </c:rich>
              </c:tx>
              <c:showVal val="1"/>
            </c:dLbl>
            <c:showVal val="1"/>
            <c:showLeaderLines val="1"/>
          </c:dLbls>
          <c:cat>
            <c:strRef>
              <c:f>Лист1!$A$2:$A$3</c:f>
              <c:strCache>
                <c:ptCount val="2"/>
                <c:pt idx="0">
                  <c:v>Мужчины</c:v>
                </c:pt>
                <c:pt idx="1">
                  <c:v>Женщины</c:v>
                </c:pt>
              </c:strCache>
            </c:strRef>
          </c:cat>
          <c:val>
            <c:numRef>
              <c:f>Лист1!$B$2:$B$3</c:f>
              <c:numCache>
                <c:formatCode>General</c:formatCode>
                <c:ptCount val="2"/>
                <c:pt idx="0">
                  <c:v>42.4</c:v>
                </c:pt>
                <c:pt idx="1">
                  <c:v>57.6</c:v>
                </c:pt>
              </c:numCache>
            </c:numRef>
          </c:val>
        </c:ser>
      </c:pie3DChart>
    </c:plotArea>
    <c:legend>
      <c:legendPos val="r"/>
      <c:layout>
        <c:manualLayout>
          <c:xMode val="edge"/>
          <c:yMode val="edge"/>
          <c:x val="0.66089151909825439"/>
          <c:y val="0.25271958137651507"/>
          <c:w val="0.28576904215330723"/>
          <c:h val="0.42841853494800497"/>
        </c:manualLayout>
      </c:layout>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1.8551923220851401E-3"/>
          <c:y val="0.18574081322506047"/>
          <c:w val="0.63354776563547965"/>
          <c:h val="0.73841098241571268"/>
        </c:manualLayout>
      </c:layout>
      <c:pie3DChart>
        <c:varyColors val="1"/>
        <c:ser>
          <c:idx val="0"/>
          <c:order val="0"/>
          <c:tx>
            <c:strRef>
              <c:f>Лист1!$B$1</c:f>
              <c:strCache>
                <c:ptCount val="1"/>
                <c:pt idx="0">
                  <c:v>Продажи</c:v>
                </c:pt>
              </c:strCache>
            </c:strRef>
          </c:tx>
          <c:spPr>
            <a:ln>
              <a:solidFill>
                <a:schemeClr val="tx1"/>
              </a:solidFill>
            </a:ln>
          </c:spPr>
          <c:explosion val="25"/>
          <c:dPt>
            <c:idx val="1"/>
            <c:spPr>
              <a:solidFill>
                <a:schemeClr val="accent2">
                  <a:lumMod val="40000"/>
                  <a:lumOff val="60000"/>
                </a:schemeClr>
              </a:solidFill>
              <a:ln>
                <a:solidFill>
                  <a:schemeClr val="tx1"/>
                </a:solidFill>
              </a:ln>
            </c:spPr>
          </c:dPt>
          <c:dLbls>
            <c:dLbl>
              <c:idx val="0"/>
              <c:layout>
                <c:manualLayout>
                  <c:x val="3.9959415863894286E-3"/>
                  <c:y val="-1.1811830298486399E-2"/>
                </c:manualLayout>
              </c:layout>
              <c:tx>
                <c:rich>
                  <a:bodyPr/>
                  <a:lstStyle/>
                  <a:p>
                    <a:r>
                      <a:rPr lang="en-US" dirty="0" smtClean="0"/>
                      <a:t>3</a:t>
                    </a:r>
                    <a:r>
                      <a:rPr lang="ru-RU" dirty="0" smtClean="0"/>
                      <a:t>%</a:t>
                    </a:r>
                    <a:endParaRPr lang="en-US" dirty="0"/>
                  </a:p>
                </c:rich>
              </c:tx>
              <c:showVal val="1"/>
            </c:dLbl>
            <c:dLbl>
              <c:idx val="1"/>
              <c:layout/>
              <c:tx>
                <c:rich>
                  <a:bodyPr/>
                  <a:lstStyle/>
                  <a:p>
                    <a:r>
                      <a:rPr lang="en-US" smtClean="0"/>
                      <a:t>97</a:t>
                    </a:r>
                    <a:r>
                      <a:rPr lang="ru-RU" smtClean="0"/>
                      <a:t>%</a:t>
                    </a:r>
                    <a:endParaRPr lang="en-US"/>
                  </a:p>
                </c:rich>
              </c:tx>
              <c:showVal val="1"/>
            </c:dLbl>
            <c:showVal val="1"/>
            <c:showLeaderLines val="1"/>
          </c:dLbls>
          <c:cat>
            <c:strRef>
              <c:f>Лист1!$A$2:$A$3</c:f>
              <c:strCache>
                <c:ptCount val="2"/>
                <c:pt idx="0">
                  <c:v>Иностранец</c:v>
                </c:pt>
                <c:pt idx="1">
                  <c:v>Белорус</c:v>
                </c:pt>
              </c:strCache>
            </c:strRef>
          </c:cat>
          <c:val>
            <c:numRef>
              <c:f>Лист1!$B$2:$B$3</c:f>
              <c:numCache>
                <c:formatCode>General</c:formatCode>
                <c:ptCount val="2"/>
                <c:pt idx="0">
                  <c:v>3</c:v>
                </c:pt>
                <c:pt idx="1">
                  <c:v>97</c:v>
                </c:pt>
              </c:numCache>
            </c:numRef>
          </c:val>
        </c:ser>
      </c:pie3DChart>
    </c:plotArea>
    <c:legend>
      <c:legendPos val="r"/>
      <c:layout>
        <c:manualLayout>
          <c:xMode val="edge"/>
          <c:yMode val="edge"/>
          <c:x val="0.62421345556682462"/>
          <c:y val="0.34883512594201538"/>
          <c:w val="0.32603572121477864"/>
          <c:h val="0.30232974811596997"/>
        </c:manualLayout>
      </c:layout>
    </c:legend>
    <c:plotVisOnly val="1"/>
  </c:chart>
  <c:txPr>
    <a:bodyPr/>
    <a:lstStyle/>
    <a:p>
      <a:pPr>
        <a:defRPr sz="1800"/>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Shape 3"/>
          <p:cNvSpPr>
            <a:spLocks noGrp="1" noRot="1" noChangeAspect="1"/>
          </p:cNvSpPr>
          <p:nvPr>
            <p:ph type="sldImg" idx="2"/>
          </p:nvPr>
        </p:nvSpPr>
        <p:spPr bwMode="auto">
          <a:xfrm>
            <a:off x="952500" y="685800"/>
            <a:ext cx="4953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round/>
            <a:headEnd/>
            <a:tailEnd/>
          </a:ln>
        </p:spPr>
      </p:sp>
      <p:sp>
        <p:nvSpPr>
          <p:cNvPr id="4" name="Shape 4"/>
          <p:cNvSpPr txBox="1">
            <a:spLocks noGrp="1"/>
          </p:cNvSpPr>
          <p:nvPr>
            <p:ph type="body" idx="1"/>
          </p:nvPr>
        </p:nvSpPr>
        <p:spPr>
          <a:xfrm>
            <a:off x="914400" y="4343400"/>
            <a:ext cx="5029200"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latin typeface="Calibri"/>
                <a:ea typeface="Calibri"/>
                <a:cs typeface="Calibri"/>
                <a:sym typeface="Calibri"/>
              </a:defRPr>
            </a:lvl1pPr>
            <a:lvl2pPr marL="457200" marR="0" lvl="1" indent="228600" algn="l" rtl="0">
              <a:spcBef>
                <a:spcPts val="0"/>
              </a:spcBef>
              <a:buNone/>
              <a:defRPr sz="1200" b="0" i="0" u="none" strike="noStrike" cap="none">
                <a:latin typeface="Calibri"/>
                <a:ea typeface="Calibri"/>
                <a:cs typeface="Calibri"/>
                <a:sym typeface="Calibri"/>
              </a:defRPr>
            </a:lvl2pPr>
            <a:lvl3pPr marL="914400" marR="0" lvl="2" indent="457200" algn="l" rtl="0">
              <a:spcBef>
                <a:spcPts val="0"/>
              </a:spcBef>
              <a:buNone/>
              <a:defRPr sz="1200" b="0" i="0" u="none" strike="noStrike" cap="none">
                <a:latin typeface="Calibri"/>
                <a:ea typeface="Calibri"/>
                <a:cs typeface="Calibri"/>
                <a:sym typeface="Calibri"/>
              </a:defRPr>
            </a:lvl3pPr>
            <a:lvl4pPr marL="1371600" marR="0" lvl="3" indent="685800" algn="l" rtl="0">
              <a:spcBef>
                <a:spcPts val="0"/>
              </a:spcBef>
              <a:buNone/>
              <a:defRPr sz="1200" b="0" i="0" u="none" strike="noStrike" cap="none">
                <a:latin typeface="Calibri"/>
                <a:ea typeface="Calibri"/>
                <a:cs typeface="Calibri"/>
                <a:sym typeface="Calibri"/>
              </a:defRPr>
            </a:lvl4pPr>
            <a:lvl5pPr marL="1828800" marR="0" lvl="4" indent="914400" algn="l" rtl="0">
              <a:spcBef>
                <a:spcPts val="0"/>
              </a:spcBef>
              <a:buNone/>
              <a:defRPr sz="1200" b="0" i="0" u="none" strike="noStrike" cap="none">
                <a:latin typeface="Calibri"/>
                <a:ea typeface="Calibri"/>
                <a:cs typeface="Calibri"/>
                <a:sym typeface="Calibri"/>
              </a:defRPr>
            </a:lvl5pPr>
            <a:lvl6pPr marL="2286000" marR="0" lvl="5" indent="1143000" algn="l" rtl="0">
              <a:spcBef>
                <a:spcPts val="0"/>
              </a:spcBef>
              <a:buNone/>
              <a:defRPr sz="1200" b="0" i="0" u="none" strike="noStrike" cap="none">
                <a:latin typeface="Calibri"/>
                <a:ea typeface="Calibri"/>
                <a:cs typeface="Calibri"/>
                <a:sym typeface="Calibri"/>
              </a:defRPr>
            </a:lvl6pPr>
            <a:lvl7pPr marL="2743200" marR="0" lvl="6" indent="1371600" algn="l" rtl="0">
              <a:spcBef>
                <a:spcPts val="0"/>
              </a:spcBef>
              <a:buNone/>
              <a:defRPr sz="1200" b="0" i="0" u="none" strike="noStrike" cap="none">
                <a:latin typeface="Calibri"/>
                <a:ea typeface="Calibri"/>
                <a:cs typeface="Calibri"/>
                <a:sym typeface="Calibri"/>
              </a:defRPr>
            </a:lvl7pPr>
            <a:lvl8pPr marL="3200400" marR="0" lvl="7" indent="1600200" algn="l" rtl="0">
              <a:spcBef>
                <a:spcPts val="0"/>
              </a:spcBef>
              <a:buNone/>
              <a:defRPr sz="1200" b="0" i="0" u="none" strike="noStrike" cap="none">
                <a:latin typeface="Calibri"/>
                <a:ea typeface="Calibri"/>
                <a:cs typeface="Calibri"/>
                <a:sym typeface="Calibri"/>
              </a:defRPr>
            </a:lvl8pPr>
            <a:lvl9pPr marL="3657600" marR="0" lvl="8" indent="1828800" algn="l" rtl="0">
              <a:spcBef>
                <a:spcPts val="0"/>
              </a:spcBef>
              <a:buNone/>
              <a:defRPr sz="1200" b="0" i="0" u="none" strike="noStrike" cap="none">
                <a:latin typeface="Calibri"/>
                <a:ea typeface="Calibri"/>
                <a:cs typeface="Calibri"/>
                <a:sym typeface="Calibri"/>
              </a:defRPr>
            </a:lvl9pPr>
          </a:lstStyle>
          <a:p>
            <a:pPr lvl="0"/>
            <a:endParaRPr noProof="0">
              <a:sym typeface="Calibri"/>
            </a:endParaRPr>
          </a:p>
        </p:txBody>
      </p:sp>
    </p:spTree>
    <p:extLst>
      <p:ext uri="{BB962C8B-B14F-4D97-AF65-F5344CB8AC3E}">
        <p14:creationId xmlns:p14="http://schemas.microsoft.com/office/powerpoint/2010/main" xmlns="" val="1434939314"/>
      </p:ext>
    </p:extLst>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mn-lt"/>
        <a:ea typeface="+mn-ea"/>
        <a:cs typeface="+mn-cs"/>
      </a:defRPr>
    </a:lvl1pPr>
    <a:lvl2pPr marL="871604" indent="-335232" algn="l" rtl="0" eaLnBrk="0" fontAlgn="base" hangingPunct="0">
      <a:spcBef>
        <a:spcPct val="30000"/>
      </a:spcBef>
      <a:spcAft>
        <a:spcPct val="0"/>
      </a:spcAft>
      <a:defRPr sz="1400" kern="1200">
        <a:solidFill>
          <a:schemeClr val="tx1"/>
        </a:solidFill>
        <a:latin typeface="+mn-lt"/>
        <a:ea typeface="+mn-ea"/>
        <a:cs typeface="+mn-cs"/>
      </a:defRPr>
    </a:lvl2pPr>
    <a:lvl3pPr marL="1340929" indent="-268186" algn="l" rtl="0" eaLnBrk="0" fontAlgn="base" hangingPunct="0">
      <a:spcBef>
        <a:spcPct val="30000"/>
      </a:spcBef>
      <a:spcAft>
        <a:spcPct val="0"/>
      </a:spcAft>
      <a:defRPr sz="1400" kern="1200">
        <a:solidFill>
          <a:schemeClr val="tx1"/>
        </a:solidFill>
        <a:latin typeface="+mn-lt"/>
        <a:ea typeface="+mn-ea"/>
        <a:cs typeface="+mn-cs"/>
      </a:defRPr>
    </a:lvl3pPr>
    <a:lvl4pPr marL="1877301" indent="-268186" algn="l" rtl="0" eaLnBrk="0" fontAlgn="base" hangingPunct="0">
      <a:spcBef>
        <a:spcPct val="30000"/>
      </a:spcBef>
      <a:spcAft>
        <a:spcPct val="0"/>
      </a:spcAft>
      <a:defRPr sz="1400" kern="1200">
        <a:solidFill>
          <a:schemeClr val="tx1"/>
        </a:solidFill>
        <a:latin typeface="+mn-lt"/>
        <a:ea typeface="+mn-ea"/>
        <a:cs typeface="+mn-cs"/>
      </a:defRPr>
    </a:lvl4pPr>
    <a:lvl5pPr marL="2413673" indent="-268186" algn="l" rtl="0" eaLnBrk="0" fontAlgn="base" hangingPunct="0">
      <a:spcBef>
        <a:spcPct val="30000"/>
      </a:spcBef>
      <a:spcAft>
        <a:spcPct val="0"/>
      </a:spcAft>
      <a:defRPr sz="1400" kern="1200">
        <a:solidFill>
          <a:schemeClr val="tx1"/>
        </a:solidFill>
        <a:latin typeface="+mn-lt"/>
        <a:ea typeface="+mn-ea"/>
        <a:cs typeface="+mn-cs"/>
      </a:defRPr>
    </a:lvl5pPr>
    <a:lvl6pPr marL="2681859" algn="l" defTabSz="1072743" rtl="0" eaLnBrk="1" latinLnBrk="0" hangingPunct="1">
      <a:defRPr sz="1400" kern="1200">
        <a:solidFill>
          <a:schemeClr val="tx1"/>
        </a:solidFill>
        <a:latin typeface="+mn-lt"/>
        <a:ea typeface="+mn-ea"/>
        <a:cs typeface="+mn-cs"/>
      </a:defRPr>
    </a:lvl6pPr>
    <a:lvl7pPr marL="3218230" algn="l" defTabSz="1072743" rtl="0" eaLnBrk="1" latinLnBrk="0" hangingPunct="1">
      <a:defRPr sz="1400" kern="1200">
        <a:solidFill>
          <a:schemeClr val="tx1"/>
        </a:solidFill>
        <a:latin typeface="+mn-lt"/>
        <a:ea typeface="+mn-ea"/>
        <a:cs typeface="+mn-cs"/>
      </a:defRPr>
    </a:lvl7pPr>
    <a:lvl8pPr marL="3754602" algn="l" defTabSz="1072743" rtl="0" eaLnBrk="1" latinLnBrk="0" hangingPunct="1">
      <a:defRPr sz="1400" kern="1200">
        <a:solidFill>
          <a:schemeClr val="tx1"/>
        </a:solidFill>
        <a:latin typeface="+mn-lt"/>
        <a:ea typeface="+mn-ea"/>
        <a:cs typeface="+mn-cs"/>
      </a:defRPr>
    </a:lvl8pPr>
    <a:lvl9pPr marL="4290974" algn="l" defTabSz="1072743"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nbrb.by/"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www.facebook.com/fingramota" TargetMode="External"/><Relationship Id="rId4" Type="http://schemas.openxmlformats.org/officeDocument/2006/relationships/hyperlink" Target="http://www.fingramota.by/"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Shape 54"/>
          <p:cNvSpPr>
            <a:spLocks noGrp="1" noRot="1" noChangeAspect="1" noTextEdit="1"/>
          </p:cNvSpPr>
          <p:nvPr>
            <p:ph type="sldImg" idx="2"/>
          </p:nvPr>
        </p:nvSpPr>
        <p:spPr>
          <a:xfrm>
            <a:off x="952500" y="685800"/>
            <a:ext cx="4953000" cy="3429000"/>
          </a:xfrm>
          <a:noFill/>
        </p:spPr>
      </p:sp>
      <p:sp>
        <p:nvSpPr>
          <p:cNvPr id="17411" name="Shape 5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Дорогие ребята!</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Сейчас вы находитесь в том возрасте, когда перед вами открывается много новых дорог и возможностей. У каждого свои цели: кто-то хочет поступить в престижный ВУЗ, кто-то мечтает об успешной карьере, кто-то хочет обзавестись собственной квартирой или машиной. </a:t>
            </a:r>
          </a:p>
          <a:p>
            <a:r>
              <a:rPr lang="ru-RU" sz="1200" b="0" i="0" u="none" strike="noStrike" kern="1200" cap="none" dirty="0" smtClean="0">
                <a:solidFill>
                  <a:schemeClr val="tx1"/>
                </a:solidFill>
                <a:latin typeface="Calibri"/>
                <a:ea typeface="Calibri"/>
                <a:cs typeface="Calibri"/>
                <a:sym typeface="Calibri"/>
              </a:rPr>
              <a:t>Всё это достойные планы, осталось понять, как добиться желаемого? </a:t>
            </a:r>
          </a:p>
          <a:p>
            <a:r>
              <a:rPr lang="ru-RU" sz="1200" b="0" i="0" u="none" strike="noStrike" kern="1200" cap="none" dirty="0" smtClean="0">
                <a:solidFill>
                  <a:schemeClr val="tx1"/>
                </a:solidFill>
                <a:latin typeface="Calibri"/>
                <a:ea typeface="Calibri"/>
                <a:cs typeface="Calibri"/>
                <a:sym typeface="Calibri"/>
              </a:rPr>
              <a:t>В достижении некоторых из этих целей может помочь финансовая грамотность! Любая семья, как и обычное предприятие, является самостоятельно хозяйствующим субъектом, то есть полностью зависит от результатов собственной деятельности. Рациональное финансовое поведение является основой для развития и процветания человека или семьи, а сбережения дают нам чувство уверенности в завтрашнем дне и позволяют реализовать желания и мечты!</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2482697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Shape 78"/>
          <p:cNvSpPr>
            <a:spLocks noGrp="1" noRot="1" noChangeAspect="1" noTextEdit="1"/>
          </p:cNvSpPr>
          <p:nvPr>
            <p:ph type="sldImg" idx="2"/>
          </p:nvPr>
        </p:nvSpPr>
        <p:spPr>
          <a:xfrm>
            <a:off x="952500" y="685800"/>
            <a:ext cx="4953000" cy="3429000"/>
          </a:xfrm>
          <a:noFill/>
        </p:spPr>
      </p:sp>
      <p:sp>
        <p:nvSpPr>
          <p:cNvPr id="18435" name="Shape 79"/>
          <p:cNvSpPr txBox="1">
            <a:spLocks noGrp="1"/>
          </p:cNvSpPr>
          <p:nvPr>
            <p:ph type="body" idx="1"/>
          </p:nvPr>
        </p:nvSpPr>
        <p:spPr bwMode="auto"/>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2</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Считается, что история сбережений началась примерно в </a:t>
            </a:r>
            <a:r>
              <a:rPr lang="en-US" sz="1200" b="0" i="0" u="none" strike="noStrike" kern="1200" cap="none" dirty="0" smtClean="0">
                <a:solidFill>
                  <a:schemeClr val="tx1"/>
                </a:solidFill>
                <a:latin typeface="Calibri"/>
                <a:ea typeface="Calibri"/>
                <a:cs typeface="Calibri"/>
                <a:sym typeface="Calibri"/>
              </a:rPr>
              <a:t>III</a:t>
            </a:r>
            <a:r>
              <a:rPr lang="ru-RU" sz="1200" b="0" i="0" u="none" strike="noStrike" kern="1200" cap="none" dirty="0" smtClean="0">
                <a:solidFill>
                  <a:schemeClr val="tx1"/>
                </a:solidFill>
                <a:latin typeface="Calibri"/>
                <a:ea typeface="Calibri"/>
                <a:cs typeface="Calibri"/>
                <a:sym typeface="Calibri"/>
              </a:rPr>
              <a:t> – </a:t>
            </a:r>
            <a:r>
              <a:rPr lang="en-US" sz="1200" b="0" i="0" u="none" strike="noStrike" kern="1200" cap="none" dirty="0" smtClean="0">
                <a:solidFill>
                  <a:schemeClr val="tx1"/>
                </a:solidFill>
                <a:latin typeface="Calibri"/>
                <a:ea typeface="Calibri"/>
                <a:cs typeface="Calibri"/>
                <a:sym typeface="Calibri"/>
              </a:rPr>
              <a:t>II</a:t>
            </a:r>
            <a:r>
              <a:rPr lang="ru-RU" sz="1200" b="0" i="0" u="none" strike="noStrike" kern="1200" cap="none" dirty="0" smtClean="0">
                <a:solidFill>
                  <a:schemeClr val="tx1"/>
                </a:solidFill>
                <a:latin typeface="Calibri"/>
                <a:ea typeface="Calibri"/>
                <a:cs typeface="Calibri"/>
                <a:sym typeface="Calibri"/>
              </a:rPr>
              <a:t> тысячелетии до нашей эры в древней Месопотамии. Месопотамия была одной из великих цивилизаций Древнего мира.</a:t>
            </a:r>
          </a:p>
          <a:p>
            <a:r>
              <a:rPr lang="ru-RU" sz="1200" b="0" i="0" u="none" strike="noStrike" kern="1200" cap="none" dirty="0" smtClean="0">
                <a:solidFill>
                  <a:schemeClr val="tx1"/>
                </a:solidFill>
                <a:latin typeface="Calibri"/>
                <a:ea typeface="Calibri"/>
                <a:cs typeface="Calibri"/>
                <a:sym typeface="Calibri"/>
              </a:rPr>
              <a:t>Где располагалась Месопотамия? – На Ближнем Востоке, в долине двух великих рек – Тигра и Евфрата, на территории современных государств: Ирака, северо-восточной Сирии. Также она захватывала небольшую часть Турции и Ирана.</a:t>
            </a:r>
          </a:p>
          <a:p>
            <a:r>
              <a:rPr lang="ru-RU" sz="1200" b="0" i="0" u="none" strike="noStrike" kern="1200" cap="none" dirty="0" smtClean="0">
                <a:solidFill>
                  <a:schemeClr val="tx1"/>
                </a:solidFill>
                <a:latin typeface="Calibri"/>
                <a:ea typeface="Calibri"/>
                <a:cs typeface="Calibri"/>
                <a:sym typeface="Calibri"/>
              </a:rPr>
              <a:t>Самым безопасным местом там считались храмы. Поэтому люди просили на время сохранить в них свои товары. За хранение платили зерном или скотиной. Так древние храмы выполняли первую и главную функцию банков – сбережение.</a:t>
            </a:r>
          </a:p>
          <a:p>
            <a:r>
              <a:rPr lang="ru-RU" sz="1200" b="0" i="0" u="none" strike="noStrike" kern="1200" cap="none" dirty="0" smtClean="0">
                <a:solidFill>
                  <a:schemeClr val="tx1"/>
                </a:solidFill>
                <a:latin typeface="Calibri"/>
                <a:ea typeface="Calibri"/>
                <a:cs typeface="Calibri"/>
                <a:sym typeface="Calibri"/>
              </a:rPr>
              <a:t>А слово «банк» имеет итальянское происхождение. Словом </a:t>
            </a:r>
            <a:r>
              <a:rPr lang="ru-RU" sz="1200" b="0" i="0" u="none" strike="noStrike" kern="1200" cap="none" dirty="0" err="1" smtClean="0">
                <a:solidFill>
                  <a:schemeClr val="tx1"/>
                </a:solidFill>
                <a:latin typeface="Calibri"/>
                <a:ea typeface="Calibri"/>
                <a:cs typeface="Calibri"/>
                <a:sym typeface="Calibri"/>
              </a:rPr>
              <a:t>banco</a:t>
            </a:r>
            <a:r>
              <a:rPr lang="ru-RU" sz="1200" b="0" i="0" u="none" strike="noStrike" kern="1200" cap="none" dirty="0" smtClean="0">
                <a:solidFill>
                  <a:schemeClr val="tx1"/>
                </a:solidFill>
                <a:latin typeface="Calibri"/>
                <a:ea typeface="Calibri"/>
                <a:cs typeface="Calibri"/>
                <a:sym typeface="Calibri"/>
              </a:rPr>
              <a:t> (в переводе с итальянского – скамья, стол, лавка) в XV-XVI вв. в Венецианской республике называли скамейки, на которых менялы и ростовщики раскладывали монеты и деловые бумаги. Если ростовщик разорялся и не мог выплатить деньги по своим платежным обязательствам, то эту скамейку ломали об его же голову. От итальянского </a:t>
            </a:r>
            <a:r>
              <a:rPr lang="ru-RU" sz="1200" b="0" i="0" u="none" strike="noStrike" kern="1200" cap="none" dirty="0" err="1" smtClean="0">
                <a:solidFill>
                  <a:schemeClr val="tx1"/>
                </a:solidFill>
                <a:latin typeface="Calibri"/>
                <a:ea typeface="Calibri"/>
                <a:cs typeface="Calibri"/>
                <a:sym typeface="Calibri"/>
              </a:rPr>
              <a:t>banco</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rotto</a:t>
            </a:r>
            <a:r>
              <a:rPr lang="ru-RU" sz="1200" b="0" i="0" u="none" strike="noStrike" kern="1200" cap="none" dirty="0" smtClean="0">
                <a:solidFill>
                  <a:schemeClr val="tx1"/>
                </a:solidFill>
                <a:latin typeface="Calibri"/>
                <a:ea typeface="Calibri"/>
                <a:cs typeface="Calibri"/>
                <a:sym typeface="Calibri"/>
              </a:rPr>
              <a:t> («сломанная скамья») происходит современное слово «банкрот».</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12086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Shape 97"/>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a:t>
            </a:r>
            <a:r>
              <a:rPr lang="en-US" sz="1200" b="1" i="1" u="none" strike="noStrike" kern="1200" cap="none" dirty="0" smtClean="0">
                <a:solidFill>
                  <a:schemeClr val="tx1"/>
                </a:solidFill>
                <a:latin typeface="Calibri"/>
                <a:ea typeface="Calibri"/>
                <a:cs typeface="Calibri"/>
                <a:sym typeface="Calibri"/>
              </a:rPr>
              <a:t>3</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Перед вами наверняка неоднократно вставал вопрос – копить или не копить? Ответ однозначный! ДА! </a:t>
            </a:r>
          </a:p>
          <a:p>
            <a:r>
              <a:rPr lang="ru-RU" sz="1200" b="0" i="0" u="none" strike="noStrike" kern="1200" cap="none" dirty="0" smtClean="0">
                <a:solidFill>
                  <a:schemeClr val="tx1"/>
                </a:solidFill>
                <a:latin typeface="Calibri"/>
                <a:ea typeface="Calibri"/>
                <a:cs typeface="Calibri"/>
                <a:sym typeface="Calibri"/>
              </a:rPr>
              <a:t>Во-первых, </a:t>
            </a:r>
            <a:r>
              <a:rPr lang="ru-RU" sz="1200" b="1" i="0" u="none" strike="noStrike" kern="1200" cap="none" dirty="0" smtClean="0">
                <a:solidFill>
                  <a:schemeClr val="tx1"/>
                </a:solidFill>
                <a:latin typeface="Calibri"/>
                <a:ea typeface="Calibri"/>
                <a:cs typeface="Calibri"/>
                <a:sym typeface="Calibri"/>
              </a:rPr>
              <a:t>сбережения</a:t>
            </a:r>
            <a:r>
              <a:rPr lang="ru-RU" sz="1200" b="0" i="0" u="none" strike="noStrike" kern="1200" cap="none" dirty="0" smtClean="0">
                <a:solidFill>
                  <a:schemeClr val="tx1"/>
                </a:solidFill>
                <a:latin typeface="Calibri"/>
                <a:ea typeface="Calibri"/>
                <a:cs typeface="Calibri"/>
                <a:sym typeface="Calibri"/>
              </a:rPr>
              <a:t> </a:t>
            </a:r>
            <a:r>
              <a:rPr lang="ru-RU" sz="1200" b="1" i="0" u="none" strike="noStrike" kern="1200" cap="none" dirty="0" smtClean="0">
                <a:solidFill>
                  <a:schemeClr val="tx1"/>
                </a:solidFill>
                <a:latin typeface="Calibri"/>
                <a:ea typeface="Calibri"/>
                <a:cs typeface="Calibri"/>
                <a:sym typeface="Calibri"/>
              </a:rPr>
              <a:t>необходимы</a:t>
            </a:r>
            <a:r>
              <a:rPr lang="ru-RU" sz="1200" b="0" i="0" u="none" strike="noStrike" kern="1200" cap="none" dirty="0" smtClean="0">
                <a:solidFill>
                  <a:schemeClr val="tx1"/>
                </a:solidFill>
                <a:latin typeface="Calibri"/>
                <a:ea typeface="Calibri"/>
                <a:cs typeface="Calibri"/>
                <a:sym typeface="Calibri"/>
              </a:rPr>
              <a:t>, чтобы реализовать свои заветные желания. Например, отправиться в путешествие, купить машину или дом, получить хорошее образование. </a:t>
            </a:r>
          </a:p>
          <a:p>
            <a:r>
              <a:rPr lang="ru-RU" sz="1200" b="0" i="0" u="none" strike="noStrike" kern="1200" cap="none" dirty="0" smtClean="0">
                <a:solidFill>
                  <a:schemeClr val="tx1"/>
                </a:solidFill>
                <a:latin typeface="Calibri"/>
                <a:ea typeface="Calibri"/>
                <a:cs typeface="Calibri"/>
                <a:sym typeface="Calibri"/>
              </a:rPr>
              <a:t>Во-вторых, </a:t>
            </a:r>
            <a:r>
              <a:rPr lang="ru-RU" sz="1200" b="1" i="0" u="none" strike="noStrike" kern="1200" cap="none" dirty="0" smtClean="0">
                <a:solidFill>
                  <a:schemeClr val="tx1"/>
                </a:solidFill>
                <a:latin typeface="Calibri"/>
                <a:ea typeface="Calibri"/>
                <a:cs typeface="Calibri"/>
                <a:sym typeface="Calibri"/>
              </a:rPr>
              <a:t>сберегать – это разумно</a:t>
            </a:r>
            <a:r>
              <a:rPr lang="ru-RU" sz="1200" b="0" i="0" u="none" strike="noStrike" kern="1200" cap="none" dirty="0" smtClean="0">
                <a:solidFill>
                  <a:schemeClr val="tx1"/>
                </a:solidFill>
                <a:latin typeface="Calibri"/>
                <a:ea typeface="Calibri"/>
                <a:cs typeface="Calibri"/>
                <a:sym typeface="Calibri"/>
              </a:rPr>
              <a:t>. Сбережения дают чувство уверенности в завтрашнем дне. Ведь никогда не знаешь, когда и с какими непредвиденными расходами ты столкнешься. Поэтому чем больше «подушка безопасности», тем спокойнее мы себя чувствуем. </a:t>
            </a:r>
          </a:p>
          <a:p>
            <a:r>
              <a:rPr lang="ru-RU" sz="1200" b="0" i="0" u="none" strike="noStrike" kern="1200" cap="none" dirty="0" smtClean="0">
                <a:solidFill>
                  <a:schemeClr val="tx1"/>
                </a:solidFill>
                <a:latin typeface="Calibri"/>
                <a:ea typeface="Calibri"/>
                <a:cs typeface="Calibri"/>
                <a:sym typeface="Calibri"/>
              </a:rPr>
              <a:t>И наконец, </a:t>
            </a:r>
            <a:r>
              <a:rPr lang="ru-RU" sz="1200" b="1" i="0" u="none" strike="noStrike" kern="1200" cap="none" dirty="0" smtClean="0">
                <a:solidFill>
                  <a:schemeClr val="tx1"/>
                </a:solidFill>
                <a:latin typeface="Calibri"/>
                <a:ea typeface="Calibri"/>
                <a:cs typeface="Calibri"/>
                <a:sym typeface="Calibri"/>
              </a:rPr>
              <a:t>сберегать</a:t>
            </a:r>
            <a:r>
              <a:rPr lang="ru-RU" sz="1200" b="0" i="0" u="none" strike="noStrike" kern="1200" cap="none" dirty="0" smtClean="0">
                <a:solidFill>
                  <a:schemeClr val="tx1"/>
                </a:solidFill>
                <a:latin typeface="Calibri"/>
                <a:ea typeface="Calibri"/>
                <a:cs typeface="Calibri"/>
                <a:sym typeface="Calibri"/>
              </a:rPr>
              <a:t> </a:t>
            </a:r>
            <a:r>
              <a:rPr lang="ru-RU" sz="1200" b="1" i="0" u="none" strike="noStrike" kern="1200" cap="none" dirty="0" smtClean="0">
                <a:solidFill>
                  <a:schemeClr val="tx1"/>
                </a:solidFill>
                <a:latin typeface="Calibri"/>
                <a:ea typeface="Calibri"/>
                <a:cs typeface="Calibri"/>
                <a:sym typeface="Calibri"/>
              </a:rPr>
              <a:t>приятно</a:t>
            </a:r>
            <a:r>
              <a:rPr lang="ru-RU" sz="1200" b="0" i="0" u="none" strike="noStrike" kern="1200" cap="none" dirty="0" smtClean="0">
                <a:solidFill>
                  <a:schemeClr val="tx1"/>
                </a:solidFill>
                <a:latin typeface="Calibri"/>
                <a:ea typeface="Calibri"/>
                <a:cs typeface="Calibri"/>
                <a:sym typeface="Calibri"/>
              </a:rPr>
              <a:t>. Приятно осознавать, что с каждой отложенной суммой денег ты приближаешься к своей цели или мечте. </a:t>
            </a:r>
            <a:endParaRPr lang="ru-RU" sz="1200" b="0" i="0" u="none" strike="noStrike" kern="1200" cap="none" dirty="0">
              <a:solidFill>
                <a:schemeClr val="tx1"/>
              </a:solidFill>
              <a:latin typeface="Calibri"/>
              <a:ea typeface="Calibri"/>
              <a:cs typeface="Calibri"/>
              <a:sym typeface="Calibri"/>
            </a:endParaRPr>
          </a:p>
        </p:txBody>
      </p:sp>
      <p:sp>
        <p:nvSpPr>
          <p:cNvPr id="21507" name="Shape 98"/>
          <p:cNvSpPr>
            <a:spLocks noGrp="1" noRot="1" noChangeAspect="1" noTextEdit="1"/>
          </p:cNvSpPr>
          <p:nvPr>
            <p:ph type="sldImg" idx="2"/>
          </p:nvPr>
        </p:nvSpPr>
        <p:spPr>
          <a:xfrm>
            <a:off x="952500" y="685800"/>
            <a:ext cx="4953000" cy="3429000"/>
          </a:xfrm>
          <a:noFill/>
        </p:spPr>
      </p:sp>
    </p:spTree>
    <p:extLst>
      <p:ext uri="{BB962C8B-B14F-4D97-AF65-F5344CB8AC3E}">
        <p14:creationId xmlns:p14="http://schemas.microsoft.com/office/powerpoint/2010/main" xmlns="" val="2101774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b="1" i="1" u="none" strike="noStrike" kern="1200" cap="none" dirty="0" smtClean="0">
                <a:solidFill>
                  <a:schemeClr val="tx1"/>
                </a:solidFill>
                <a:latin typeface="Calibri"/>
                <a:ea typeface="Calibri"/>
                <a:cs typeface="Calibri"/>
                <a:sym typeface="Calibri"/>
              </a:rPr>
              <a:t>Слайд 4</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x-none" sz="1200" b="0" i="0" u="none" strike="noStrike" kern="1200" cap="none" smtClean="0">
                <a:solidFill>
                  <a:schemeClr val="tx1"/>
                </a:solidFill>
                <a:latin typeface="Calibri"/>
                <a:ea typeface="Calibri"/>
                <a:cs typeface="Calibri"/>
                <a:sym typeface="Calibri"/>
              </a:rPr>
              <a:t>Источником сбережений у человека являются его доходы</a:t>
            </a:r>
            <a:r>
              <a:rPr lang="ru-RU" sz="1200" b="0" i="0" u="none" strike="noStrike" kern="1200" cap="none" dirty="0" smtClean="0">
                <a:solidFill>
                  <a:schemeClr val="tx1"/>
                </a:solidFill>
                <a:latin typeface="Calibri"/>
                <a:ea typeface="Calibri"/>
                <a:cs typeface="Calibri"/>
                <a:sym typeface="Calibri"/>
              </a:rPr>
              <a:t>. </a:t>
            </a:r>
            <a:r>
              <a:rPr lang="be-BY" sz="1200" b="0" i="0" u="none" strike="noStrike" kern="1200" cap="none" dirty="0" smtClean="0">
                <a:solidFill>
                  <a:schemeClr val="tx1"/>
                </a:solidFill>
                <a:latin typeface="Calibri"/>
                <a:ea typeface="Calibri"/>
                <a:cs typeface="Calibri"/>
                <a:sym typeface="Calibri"/>
              </a:rPr>
              <a:t>Разумное ведение</a:t>
            </a:r>
            <a:r>
              <a:rPr lang="x-none" sz="1200" b="0" i="0" u="none" strike="noStrike" kern="1200" cap="none" smtClean="0">
                <a:solidFill>
                  <a:schemeClr val="tx1"/>
                </a:solidFill>
                <a:latin typeface="Calibri"/>
                <a:ea typeface="Calibri"/>
                <a:cs typeface="Calibri"/>
                <a:sym typeface="Calibri"/>
              </a:rPr>
              <a:t> личного бюджета помогает часть доход</a:t>
            </a:r>
            <a:r>
              <a:rPr lang="be-BY" sz="1200" b="0" i="0" u="none" strike="noStrike" kern="1200" cap="none" dirty="0" smtClean="0">
                <a:solidFill>
                  <a:schemeClr val="tx1"/>
                </a:solidFill>
                <a:latin typeface="Calibri"/>
                <a:ea typeface="Calibri"/>
                <a:cs typeface="Calibri"/>
                <a:sym typeface="Calibri"/>
              </a:rPr>
              <a:t>ов направлять</a:t>
            </a:r>
            <a:r>
              <a:rPr lang="x-none" sz="1200" b="0" i="0" u="none" strike="noStrike" kern="1200" cap="none" smtClean="0">
                <a:solidFill>
                  <a:schemeClr val="tx1"/>
                </a:solidFill>
                <a:latin typeface="Calibri"/>
                <a:ea typeface="Calibri"/>
                <a:cs typeface="Calibri"/>
                <a:sym typeface="Calibri"/>
              </a:rPr>
              <a:t> в сбережения.</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Что такое бюджет?! В самом широком смысле понятие «бюджет» обычно трактуют как совокупность доходов и расходов, планируемых на определенный период времени. Такой план может вести один человек, семья, коммерческая компания, общественная организация или государство – суть не меняется.</a:t>
            </a:r>
          </a:p>
          <a:p>
            <a:r>
              <a:rPr lang="ru-RU" sz="1200" b="0" i="0" u="none" strike="noStrike" kern="1200" cap="none" dirty="0" smtClean="0">
                <a:solidFill>
                  <a:schemeClr val="tx1"/>
                </a:solidFill>
                <a:latin typeface="Calibri"/>
                <a:ea typeface="Calibri"/>
                <a:cs typeface="Calibri"/>
                <a:sym typeface="Calibri"/>
              </a:rPr>
              <a:t>К </a:t>
            </a:r>
            <a:r>
              <a:rPr lang="ru-RU" sz="1200" b="1" i="1" u="none" strike="noStrike" kern="1200" cap="none" dirty="0" smtClean="0">
                <a:solidFill>
                  <a:schemeClr val="tx1"/>
                </a:solidFill>
                <a:latin typeface="Calibri"/>
                <a:ea typeface="Calibri"/>
                <a:cs typeface="Calibri"/>
                <a:sym typeface="Calibri"/>
              </a:rPr>
              <a:t>доходам</a:t>
            </a:r>
            <a:r>
              <a:rPr lang="ru-RU" sz="1200" b="0" i="0" u="none" strike="noStrike" kern="1200" cap="none" dirty="0" smtClean="0">
                <a:solidFill>
                  <a:schemeClr val="tx1"/>
                </a:solidFill>
                <a:latin typeface="Calibri"/>
                <a:ea typeface="Calibri"/>
                <a:cs typeface="Calibri"/>
                <a:sym typeface="Calibri"/>
              </a:rPr>
              <a:t> относятся все источники поступления средств. Условно их можно разделить </a:t>
            </a:r>
            <a:r>
              <a:rPr lang="ru-RU" sz="1200" b="0" i="1" u="none" strike="noStrike" kern="1200" cap="none" dirty="0" smtClean="0">
                <a:solidFill>
                  <a:schemeClr val="tx1"/>
                </a:solidFill>
                <a:latin typeface="Calibri"/>
                <a:ea typeface="Calibri"/>
                <a:cs typeface="Calibri"/>
                <a:sym typeface="Calibri"/>
              </a:rPr>
              <a:t>на доходы от текущей деятельности</a:t>
            </a:r>
            <a:r>
              <a:rPr lang="ru-RU" sz="1200" b="0" i="0" u="none" strike="noStrike" kern="1200" cap="none" dirty="0" smtClean="0">
                <a:solidFill>
                  <a:schemeClr val="tx1"/>
                </a:solidFill>
                <a:latin typeface="Calibri"/>
                <a:ea typeface="Calibri"/>
                <a:cs typeface="Calibri"/>
                <a:sym typeface="Calibri"/>
              </a:rPr>
              <a:t>, то есть, попросту говоря это </a:t>
            </a:r>
            <a:r>
              <a:rPr lang="ru-RU" sz="1200" b="0" i="1" u="none" strike="noStrike" kern="1200" cap="none" dirty="0" smtClean="0">
                <a:solidFill>
                  <a:schemeClr val="tx1"/>
                </a:solidFill>
                <a:latin typeface="Calibri"/>
                <a:ea typeface="Calibri"/>
                <a:cs typeface="Calibri"/>
                <a:sym typeface="Calibri"/>
              </a:rPr>
              <a:t>зарплата</a:t>
            </a:r>
            <a:r>
              <a:rPr lang="ru-RU" sz="1200" b="0" i="0" u="none" strike="noStrike" kern="1200" cap="none" dirty="0" smtClean="0">
                <a:solidFill>
                  <a:schemeClr val="tx1"/>
                </a:solidFill>
                <a:latin typeface="Calibri"/>
                <a:ea typeface="Calibri"/>
                <a:cs typeface="Calibri"/>
                <a:sym typeface="Calibri"/>
              </a:rPr>
              <a:t>. В эту группу отнесем и социальные доходы (пенсии, стипендии).</a:t>
            </a:r>
          </a:p>
          <a:p>
            <a:r>
              <a:rPr lang="ru-RU" sz="1200" b="0" i="0" u="none" strike="noStrike" kern="1200" cap="none" dirty="0" smtClean="0">
                <a:solidFill>
                  <a:schemeClr val="tx1"/>
                </a:solidFill>
                <a:latin typeface="Calibri"/>
                <a:ea typeface="Calibri"/>
                <a:cs typeface="Calibri"/>
                <a:sym typeface="Calibri"/>
              </a:rPr>
              <a:t>Еще у людей могут быть и другие доходы. Например, </a:t>
            </a:r>
            <a:r>
              <a:rPr lang="ru-RU" sz="1200" b="0" i="1" u="none" strike="noStrike" kern="1200" cap="none" dirty="0" smtClean="0">
                <a:solidFill>
                  <a:schemeClr val="tx1"/>
                </a:solidFill>
                <a:latin typeface="Calibri"/>
                <a:ea typeface="Calibri"/>
                <a:cs typeface="Calibri"/>
                <a:sym typeface="Calibri"/>
              </a:rPr>
              <a:t>доходы от активов</a:t>
            </a:r>
            <a:r>
              <a:rPr lang="ru-RU" sz="1200" b="0" i="0" u="none" strike="noStrike" kern="1200" cap="none" dirty="0" smtClean="0">
                <a:solidFill>
                  <a:schemeClr val="tx1"/>
                </a:solidFill>
                <a:latin typeface="Calibri"/>
                <a:ea typeface="Calibri"/>
                <a:cs typeface="Calibri"/>
                <a:sym typeface="Calibri"/>
              </a:rPr>
              <a:t>, то есть от таких источников, которые будут приносить доход вне зависимости от того, работает человек или нет. Например, сдача квартиры в аренду, получение процентов по вкладам в банке и другое. Именно к росту доли этой группы доходов человеку надо стремиться, так как именно доходы от активов позволяют снизить финансовые сложности при потере работы или при потере трудоспособности.</a:t>
            </a:r>
          </a:p>
          <a:p>
            <a:r>
              <a:rPr lang="ru-RU" sz="1200" b="1" i="1" u="none" strike="noStrike" kern="1200" cap="none" dirty="0" smtClean="0">
                <a:solidFill>
                  <a:schemeClr val="tx1"/>
                </a:solidFill>
                <a:latin typeface="Calibri"/>
                <a:ea typeface="Calibri"/>
                <a:cs typeface="Calibri"/>
                <a:sym typeface="Calibri"/>
              </a:rPr>
              <a:t>Расходная</a:t>
            </a:r>
            <a:r>
              <a:rPr lang="ru-RU" sz="1200" b="0" i="1" u="none" strike="noStrike" kern="1200" cap="none"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часть бюджета обычно состоит из обязательных и необязательных трат.</a:t>
            </a:r>
          </a:p>
          <a:p>
            <a:r>
              <a:rPr lang="ru-RU" sz="1200" b="0" i="0" u="none" strike="noStrike" kern="1200" cap="none" dirty="0" smtClean="0">
                <a:solidFill>
                  <a:schemeClr val="tx1"/>
                </a:solidFill>
                <a:latin typeface="Calibri"/>
                <a:ea typeface="Calibri"/>
                <a:cs typeface="Calibri"/>
                <a:sym typeface="Calibri"/>
              </a:rPr>
              <a:t>К обязательным относятся расходы, которые удовлетворяют наши насущные потребности: плата за коммунальные услуги, расходы на питание, одежду, телефон и транспорт. К необязательным – расходы, связанные с удовлетворением наших желаний. Как правило, это то, что мы хотим купить, но от чего можем отказаться в любой момент. Это поездки на отдых, путешествия, покупка нового крутого мобильного телефона и другое. </a:t>
            </a:r>
          </a:p>
          <a:p>
            <a:r>
              <a:rPr lang="ru-RU" sz="1200" b="0" i="0" u="none" strike="noStrike" kern="1200" cap="none" dirty="0" smtClean="0">
                <a:solidFill>
                  <a:schemeClr val="tx1"/>
                </a:solidFill>
                <a:latin typeface="Calibri"/>
                <a:ea typeface="Calibri"/>
                <a:cs typeface="Calibri"/>
                <a:sym typeface="Calibri"/>
              </a:rPr>
              <a:t>Именно такие приятные покупки, связанные с реализацией желанных целей, могут быть стимулом к сбережению.</a:t>
            </a:r>
          </a:p>
          <a:p>
            <a:endParaRPr lang="ru-RU" sz="1200" b="0" i="0" u="none" strike="noStrike" kern="1200" cap="none" dirty="0">
              <a:solidFill>
                <a:schemeClr val="tx1"/>
              </a:solidFill>
              <a:effectLst/>
              <a:latin typeface="Calibri"/>
              <a:ea typeface="Calibri"/>
              <a:cs typeface="Calibri"/>
              <a:sym typeface="Calibri"/>
            </a:endParaRPr>
          </a:p>
        </p:txBody>
      </p:sp>
    </p:spTree>
    <p:extLst>
      <p:ext uri="{BB962C8B-B14F-4D97-AF65-F5344CB8AC3E}">
        <p14:creationId xmlns:p14="http://schemas.microsoft.com/office/powerpoint/2010/main" xmlns="" val="707969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hape 114"/>
          <p:cNvSpPr>
            <a:spLocks noGrp="1" noRot="1" noChangeAspect="1" noTextEdit="1"/>
          </p:cNvSpPr>
          <p:nvPr>
            <p:ph type="sldImg" idx="2"/>
          </p:nvPr>
        </p:nvSpPr>
        <p:spPr>
          <a:xfrm>
            <a:off x="952500" y="685800"/>
            <a:ext cx="4953000" cy="3429000"/>
          </a:xfrm>
          <a:noFill/>
        </p:spPr>
      </p:sp>
      <p:sp>
        <p:nvSpPr>
          <p:cNvPr id="22531" name="Shape 11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5</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Предположим, вы решили начать сберегать свои карманные деньги. С чего начать?</a:t>
            </a:r>
          </a:p>
          <a:p>
            <a:r>
              <a:rPr lang="ru-RU" sz="1200" b="0" i="0" u="none" strike="noStrike" kern="1200" cap="none" dirty="0" smtClean="0">
                <a:solidFill>
                  <a:schemeClr val="tx1"/>
                </a:solidFill>
                <a:latin typeface="Calibri"/>
                <a:ea typeface="Calibri"/>
                <a:cs typeface="Calibri"/>
                <a:sym typeface="Calibri"/>
              </a:rPr>
              <a:t>Запомните основные правила сбережения:</a:t>
            </a:r>
          </a:p>
          <a:p>
            <a:pPr lvl="0"/>
            <a:r>
              <a:rPr lang="ru-RU" sz="1200" b="0" i="1" u="none" strike="noStrike" kern="1200" cap="none" dirty="0" smtClean="0">
                <a:solidFill>
                  <a:schemeClr val="tx1"/>
                </a:solidFill>
                <a:latin typeface="Calibri"/>
                <a:ea typeface="Calibri"/>
                <a:cs typeface="Calibri"/>
                <a:sym typeface="Calibri"/>
              </a:rPr>
              <a:t>1. Поставьте себе цель</a:t>
            </a:r>
            <a:r>
              <a:rPr lang="ru-RU" sz="1200" b="0" i="0" u="none" strike="noStrike" kern="1200" cap="none" dirty="0" smtClean="0">
                <a:solidFill>
                  <a:schemeClr val="tx1"/>
                </a:solidFill>
                <a:latin typeface="Calibri"/>
                <a:ea typeface="Calibri"/>
                <a:cs typeface="Calibri"/>
                <a:sym typeface="Calibri"/>
              </a:rPr>
              <a:t>. Она должна быть четкой, например, Х-</a:t>
            </a:r>
            <a:r>
              <a:rPr lang="en-US" sz="1200" b="0" i="0" u="none" strike="noStrike" kern="1200" cap="none" dirty="0" smtClean="0">
                <a:solidFill>
                  <a:schemeClr val="tx1"/>
                </a:solidFill>
                <a:latin typeface="Calibri"/>
                <a:ea typeface="Calibri"/>
                <a:cs typeface="Calibri"/>
                <a:sym typeface="Calibri"/>
              </a:rPr>
              <a:t>box</a:t>
            </a:r>
            <a:r>
              <a:rPr lang="ru-RU" sz="1200" b="0" i="0" u="none" strike="noStrike" kern="1200" cap="none" dirty="0" smtClean="0">
                <a:solidFill>
                  <a:schemeClr val="tx1"/>
                </a:solidFill>
                <a:latin typeface="Calibri"/>
                <a:ea typeface="Calibri"/>
                <a:cs typeface="Calibri"/>
                <a:sym typeface="Calibri"/>
              </a:rPr>
              <a:t> или профессиональная «</a:t>
            </a:r>
            <a:r>
              <a:rPr lang="ru-RU" sz="1200" b="0" i="0" u="none" strike="noStrike" kern="1200" cap="none" dirty="0" err="1" smtClean="0">
                <a:solidFill>
                  <a:schemeClr val="tx1"/>
                </a:solidFill>
                <a:latin typeface="Calibri"/>
                <a:ea typeface="Calibri"/>
                <a:cs typeface="Calibri"/>
                <a:sym typeface="Calibri"/>
              </a:rPr>
              <a:t>зеркалка</a:t>
            </a:r>
            <a:r>
              <a:rPr lang="ru-RU" sz="1200" b="0" i="0" u="none" strike="noStrike" kern="1200" cap="none" dirty="0" smtClean="0">
                <a:solidFill>
                  <a:schemeClr val="tx1"/>
                </a:solidFill>
                <a:latin typeface="Calibri"/>
                <a:ea typeface="Calibri"/>
                <a:cs typeface="Calibri"/>
                <a:sym typeface="Calibri"/>
              </a:rPr>
              <a:t>» (фотоаппарат) и очень желанной.</a:t>
            </a:r>
          </a:p>
          <a:p>
            <a:r>
              <a:rPr lang="ru-RU" sz="1200" b="0" i="0" u="none" strike="noStrike" kern="1200" cap="none" dirty="0" smtClean="0">
                <a:solidFill>
                  <a:schemeClr val="tx1"/>
                </a:solidFill>
                <a:latin typeface="Calibri"/>
                <a:ea typeface="Calibri"/>
                <a:cs typeface="Calibri"/>
                <a:sym typeface="Calibri"/>
              </a:rPr>
              <a:t>Определите конкретную дату, когда вы хотите ее достичь. Дата должна быть реальной, например, через год. Подумайте, как это сделать, и приложите все силы для ее достижения. Цель заставит вас двигаться вперед и дисциплинирует.</a:t>
            </a:r>
          </a:p>
          <a:p>
            <a:r>
              <a:rPr lang="ru-RU" sz="1200" b="0" i="0" u="none" strike="noStrike" kern="1200" cap="none" dirty="0" smtClean="0">
                <a:solidFill>
                  <a:schemeClr val="tx1"/>
                </a:solidFill>
                <a:latin typeface="Calibri"/>
                <a:ea typeface="Calibri"/>
                <a:cs typeface="Calibri"/>
                <a:sym typeface="Calibri"/>
              </a:rPr>
              <a:t>2. </a:t>
            </a:r>
            <a:r>
              <a:rPr lang="ru-RU" sz="1200" b="0" i="1" u="none" strike="noStrike" kern="1200" cap="none" dirty="0" smtClean="0">
                <a:solidFill>
                  <a:schemeClr val="tx1"/>
                </a:solidFill>
                <a:latin typeface="Calibri"/>
                <a:ea typeface="Calibri"/>
                <a:cs typeface="Calibri"/>
                <a:sym typeface="Calibri"/>
              </a:rPr>
              <a:t>Тратьте меньше, чем зарабатываете либо получаете карманных денег.</a:t>
            </a:r>
            <a:r>
              <a:rPr lang="ru-RU" sz="1200" b="0" i="0" u="none" strike="noStrike" kern="1200" cap="none" dirty="0" smtClean="0">
                <a:solidFill>
                  <a:schemeClr val="tx1"/>
                </a:solidFill>
                <a:latin typeface="Calibri"/>
                <a:ea typeface="Calibri"/>
                <a:cs typeface="Calibri"/>
                <a:sym typeface="Calibri"/>
              </a:rPr>
              <a:t> Помните о том, что расходы всегда увеличиваются пропорционально росту доходов.</a:t>
            </a:r>
          </a:p>
          <a:p>
            <a:r>
              <a:rPr lang="ru-RU" sz="1200" b="0" i="0" u="none" strike="noStrike" kern="1200" cap="none" dirty="0" smtClean="0">
                <a:solidFill>
                  <a:schemeClr val="tx1"/>
                </a:solidFill>
                <a:latin typeface="Calibri"/>
                <a:ea typeface="Calibri"/>
                <a:cs typeface="Calibri"/>
                <a:sym typeface="Calibri"/>
              </a:rPr>
              <a:t>Это значит, что человек всегда будет увеличивать свои траты на что-либо, если будет расти его доход.</a:t>
            </a:r>
          </a:p>
          <a:p>
            <a:r>
              <a:rPr lang="ru-RU" sz="1200" b="0" i="0" u="none" strike="noStrike" kern="1200" cap="none" dirty="0" smtClean="0">
                <a:solidFill>
                  <a:schemeClr val="tx1"/>
                </a:solidFill>
                <a:latin typeface="Calibri"/>
                <a:ea typeface="Calibri"/>
                <a:cs typeface="Calibri"/>
                <a:sym typeface="Calibri"/>
              </a:rPr>
              <a:t>Зная это, старайтесь не поддаться соблазну потратить свои «лишние» деньги, а откладывайте на вашу желанную цель.</a:t>
            </a:r>
          </a:p>
          <a:p>
            <a:r>
              <a:rPr lang="ru-RU" sz="1200" b="0" i="0" u="none" strike="noStrike" kern="1200" cap="none" dirty="0" smtClean="0">
                <a:solidFill>
                  <a:schemeClr val="tx1"/>
                </a:solidFill>
                <a:latin typeface="Calibri"/>
                <a:ea typeface="Calibri"/>
                <a:cs typeface="Calibri"/>
                <a:sym typeface="Calibri"/>
              </a:rPr>
              <a:t>3. </a:t>
            </a:r>
            <a:r>
              <a:rPr lang="ru-RU" sz="1200" b="0" i="1" u="none" strike="noStrike" kern="1200" cap="none" dirty="0" smtClean="0">
                <a:solidFill>
                  <a:schemeClr val="tx1"/>
                </a:solidFill>
                <a:latin typeface="Calibri"/>
                <a:ea typeface="Calibri"/>
                <a:cs typeface="Calibri"/>
                <a:sym typeface="Calibri"/>
              </a:rPr>
              <a:t>Делайте сбережения регулярно.</a:t>
            </a:r>
            <a:r>
              <a:rPr lang="ru-RU" sz="1200" b="0" i="0" u="none" strike="noStrike" kern="1200" cap="none" dirty="0" smtClean="0">
                <a:solidFill>
                  <a:schemeClr val="tx1"/>
                </a:solidFill>
                <a:latin typeface="Calibri"/>
                <a:ea typeface="Calibri"/>
                <a:cs typeface="Calibri"/>
                <a:sym typeface="Calibri"/>
              </a:rPr>
              <a:t> Установите размер сбережений и откладывайте их, например, каждый месяц.</a:t>
            </a:r>
          </a:p>
          <a:p>
            <a:r>
              <a:rPr lang="ru-RU" sz="1200" b="0" i="0" u="none" strike="noStrike" kern="1200" cap="none" dirty="0" smtClean="0">
                <a:solidFill>
                  <a:schemeClr val="tx1"/>
                </a:solidFill>
                <a:latin typeface="Calibri"/>
                <a:ea typeface="Calibri"/>
                <a:cs typeface="Calibri"/>
                <a:sym typeface="Calibri"/>
              </a:rPr>
              <a:t>Когда вы будете иметь фиксированный доход, например, зарплату, тогда откладывайте точную сумму денег.</a:t>
            </a:r>
          </a:p>
          <a:p>
            <a:r>
              <a:rPr lang="ru-RU" sz="1200" b="0" i="0" u="none" strike="noStrike" kern="1200" cap="none" dirty="0" smtClean="0">
                <a:solidFill>
                  <a:schemeClr val="tx1"/>
                </a:solidFill>
                <a:latin typeface="Calibri"/>
                <a:ea typeface="Calibri"/>
                <a:cs typeface="Calibri"/>
                <a:sym typeface="Calibri"/>
              </a:rPr>
              <a:t>А если у вас будет свой бизнес, и расходы будут меняться каждый месяц, то сберегайте определенный процент дохода.</a:t>
            </a:r>
          </a:p>
          <a:p>
            <a:r>
              <a:rPr lang="ru-RU" sz="1200" b="0" i="0" u="none" strike="noStrike" kern="1200" cap="none" dirty="0" smtClean="0">
                <a:solidFill>
                  <a:schemeClr val="tx1"/>
                </a:solidFill>
                <a:latin typeface="Calibri"/>
                <a:ea typeface="Calibri"/>
                <a:cs typeface="Calibri"/>
                <a:sym typeface="Calibri"/>
              </a:rPr>
              <a:t>4. </a:t>
            </a:r>
            <a:r>
              <a:rPr lang="ru-RU" sz="1200" b="0" i="1" u="none" strike="noStrike" kern="1200" cap="none" dirty="0" smtClean="0">
                <a:solidFill>
                  <a:schemeClr val="tx1"/>
                </a:solidFill>
                <a:latin typeface="Calibri"/>
                <a:ea typeface="Calibri"/>
                <a:cs typeface="Calibri"/>
                <a:sym typeface="Calibri"/>
              </a:rPr>
              <a:t>Избегайте долгов.</a:t>
            </a:r>
            <a:r>
              <a:rPr lang="ru-RU" sz="1200" b="0" i="0" u="none" strike="noStrike" kern="1200" cap="none" dirty="0" smtClean="0">
                <a:solidFill>
                  <a:schemeClr val="tx1"/>
                </a:solidFill>
                <a:latin typeface="Calibri"/>
                <a:ea typeface="Calibri"/>
                <a:cs typeface="Calibri"/>
                <a:sym typeface="Calibri"/>
              </a:rPr>
              <a:t> Перед тем, как взять кредит или занять деньги, задайте себе несколько важных вопросов.</a:t>
            </a:r>
          </a:p>
          <a:p>
            <a:r>
              <a:rPr lang="ru-RU" sz="1200" b="0" i="0" u="none" strike="noStrike" kern="1200" cap="none" dirty="0" smtClean="0">
                <a:solidFill>
                  <a:schemeClr val="tx1"/>
                </a:solidFill>
                <a:latin typeface="Calibri"/>
                <a:ea typeface="Calibri"/>
                <a:cs typeface="Calibri"/>
                <a:sym typeface="Calibri"/>
              </a:rPr>
              <a:t>Действительно ли мне нужна эта покупка? </a:t>
            </a:r>
          </a:p>
          <a:p>
            <a:r>
              <a:rPr lang="ru-RU" sz="1200" b="0" i="0" u="none" strike="noStrike" kern="1200" cap="none" dirty="0" smtClean="0">
                <a:solidFill>
                  <a:schemeClr val="tx1"/>
                </a:solidFill>
                <a:latin typeface="Calibri"/>
                <a:ea typeface="Calibri"/>
                <a:cs typeface="Calibri"/>
                <a:sym typeface="Calibri"/>
              </a:rPr>
              <a:t>Могу ли я себе ее позволить? </a:t>
            </a:r>
          </a:p>
          <a:p>
            <a:r>
              <a:rPr lang="ru-RU" sz="1200" b="0" i="0" u="none" strike="noStrike" kern="1200" cap="none" dirty="0" smtClean="0">
                <a:solidFill>
                  <a:schemeClr val="tx1"/>
                </a:solidFill>
                <a:latin typeface="Calibri"/>
                <a:ea typeface="Calibri"/>
                <a:cs typeface="Calibri"/>
                <a:sym typeface="Calibri"/>
              </a:rPr>
              <a:t>Есть ли другие варианты? </a:t>
            </a:r>
          </a:p>
          <a:p>
            <a:r>
              <a:rPr lang="ru-RU" sz="1200" b="0" i="0" u="none" strike="noStrike" kern="1200" cap="none" dirty="0" smtClean="0">
                <a:solidFill>
                  <a:schemeClr val="tx1"/>
                </a:solidFill>
                <a:latin typeface="Calibri"/>
                <a:ea typeface="Calibri"/>
                <a:cs typeface="Calibri"/>
                <a:sym typeface="Calibri"/>
              </a:rPr>
              <a:t>Какому риску я подвергаю себя, получая кредит?</a:t>
            </a:r>
          </a:p>
          <a:p>
            <a:r>
              <a:rPr lang="ru-RU" sz="1200" b="0" i="0" u="none" strike="noStrike" kern="1200" cap="none" dirty="0" smtClean="0">
                <a:solidFill>
                  <a:schemeClr val="tx1"/>
                </a:solidFill>
                <a:latin typeface="Calibri"/>
                <a:ea typeface="Calibri"/>
                <a:cs typeface="Calibri"/>
                <a:sym typeface="Calibri"/>
              </a:rPr>
              <a:t>Сколько мне придется  заплатить банку за пользование кредитом? </a:t>
            </a:r>
          </a:p>
          <a:p>
            <a:r>
              <a:rPr lang="ru-RU" sz="1200" b="0" i="0" u="none" strike="noStrike" kern="1200" cap="none" dirty="0" smtClean="0">
                <a:solidFill>
                  <a:schemeClr val="tx1"/>
                </a:solidFill>
                <a:latin typeface="Calibri"/>
                <a:ea typeface="Calibri"/>
                <a:cs typeface="Calibri"/>
                <a:sym typeface="Calibri"/>
              </a:rPr>
              <a:t>5. </a:t>
            </a:r>
            <a:r>
              <a:rPr lang="ru-RU" sz="1200" b="0" i="1" u="none" strike="noStrike" kern="1200" cap="none" dirty="0" smtClean="0">
                <a:solidFill>
                  <a:schemeClr val="tx1"/>
                </a:solidFill>
                <a:latin typeface="Calibri"/>
                <a:ea typeface="Calibri"/>
                <a:cs typeface="Calibri"/>
                <a:sym typeface="Calibri"/>
              </a:rPr>
              <a:t>Ведите бюджет.</a:t>
            </a:r>
            <a:r>
              <a:rPr lang="ru-RU" sz="1200" b="0" i="0" u="none" strike="noStrike" kern="1200" cap="none" dirty="0" smtClean="0">
                <a:solidFill>
                  <a:schemeClr val="tx1"/>
                </a:solidFill>
                <a:latin typeface="Calibri"/>
                <a:ea typeface="Calibri"/>
                <a:cs typeface="Calibri"/>
                <a:sym typeface="Calibri"/>
              </a:rPr>
              <a:t> Выработайте в себе привычку записывать доходы и расходы, например, на перекусы, одежду, секции, концерты.</a:t>
            </a:r>
          </a:p>
          <a:p>
            <a:r>
              <a:rPr lang="ru-RU" sz="1200" b="0" i="0" u="none" strike="noStrike" kern="1200" cap="none" dirty="0" smtClean="0">
                <a:solidFill>
                  <a:schemeClr val="tx1"/>
                </a:solidFill>
                <a:latin typeface="Calibri"/>
                <a:ea typeface="Calibri"/>
                <a:cs typeface="Calibri"/>
                <a:sym typeface="Calibri"/>
              </a:rPr>
              <a:t>Это поможет вам определить, куда незаметно утекают ваши деньги, и на чем можно сэкономить. Попробуйте вести бюджет три месяца, а потом его оптимизировать. </a:t>
            </a:r>
          </a:p>
          <a:p>
            <a:r>
              <a:rPr lang="ru-RU" sz="1200" b="0" i="0" u="none" strike="noStrike" kern="1200" cap="none" dirty="0" smtClean="0">
                <a:solidFill>
                  <a:schemeClr val="tx1"/>
                </a:solidFill>
                <a:latin typeface="Calibri"/>
                <a:ea typeface="Calibri"/>
                <a:cs typeface="Calibri"/>
                <a:sym typeface="Calibri"/>
              </a:rPr>
              <a:t>Чтобы не возиться с блокнотами и тетрадками по старинке, скачайте специальное приложение на телефон.</a:t>
            </a:r>
          </a:p>
          <a:p>
            <a:r>
              <a:rPr lang="ru-RU" sz="1200" b="0" i="0" u="none" strike="noStrike" kern="1200" cap="none" dirty="0" smtClean="0">
                <a:solidFill>
                  <a:schemeClr val="tx1"/>
                </a:solidFill>
                <a:latin typeface="Calibri"/>
                <a:ea typeface="Calibri"/>
                <a:cs typeface="Calibri"/>
                <a:sym typeface="Calibri"/>
              </a:rPr>
              <a:t>6. </a:t>
            </a:r>
            <a:r>
              <a:rPr lang="ru-RU" sz="1200" b="0" i="1" u="none" strike="noStrike" kern="1200" cap="none" dirty="0" smtClean="0">
                <a:solidFill>
                  <a:schemeClr val="tx1"/>
                </a:solidFill>
                <a:latin typeface="Calibri"/>
                <a:ea typeface="Calibri"/>
                <a:cs typeface="Calibri"/>
                <a:sym typeface="Calibri"/>
              </a:rPr>
              <a:t>Храните сбережения в банке. </a:t>
            </a:r>
            <a:r>
              <a:rPr lang="ru-RU" sz="1200" b="0" i="0" u="none" strike="noStrike" kern="1200" cap="none" dirty="0" smtClean="0">
                <a:solidFill>
                  <a:schemeClr val="tx1"/>
                </a:solidFill>
                <a:latin typeface="Calibri"/>
                <a:ea typeface="Calibri"/>
                <a:cs typeface="Calibri"/>
                <a:sym typeface="Calibri"/>
              </a:rPr>
              <a:t>Чтобы не было соблазна тратить мелкие суммы из ваших сбережений, отнесите деньги в банк. Там они не только сохранятся, но и увеличатся на сумму процентов. </a:t>
            </a:r>
          </a:p>
          <a:p>
            <a:pPr algn="l"/>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304261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sz="1200" b="1" i="1" u="none" strike="noStrike" kern="1200" cap="none" dirty="0" smtClean="0">
                <a:solidFill>
                  <a:schemeClr val="tx1"/>
                </a:solidFill>
                <a:latin typeface="Calibri"/>
                <a:ea typeface="Calibri"/>
                <a:cs typeface="Calibri"/>
                <a:sym typeface="Calibri"/>
              </a:rPr>
              <a:t>Слайд 6</a:t>
            </a:r>
          </a:p>
          <a:p>
            <a:pPr algn="l"/>
            <a:endParaRPr lang="ru-RU" sz="1200" b="0" i="1"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Почему еще наши сбережения лучше не хранить дома? Потому что дома им угрожает - ИНФЛЯЦИЯ. Инфляция – это повышение общего уровня цен на товары и услуги. В результате инфляции за одну и ту же сумму денег со временем можно приобрести все меньше товаров и услуг. Рост инфляции можно измерять по-разному. Например, с помощью индекса потребительских цен. Берется потребительская корзина, которая состоит из определенного набора товаров и услуг и сравнивается на сколько она подорожала за год.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 чем причины инфляции? На рост уровня инфляции влияет много факторов. Неоправданная эмиссия денег, сокращение поступлений от внешней торговли, повышение издержек производства,  ажиотажный спрос на какие-то товары. Инфляция зависит также от социальной психологии и общественных настроений: негативные ожидания потребителей могут стать одной из причин инфляции.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Рост цен и обесценение денег были частыми явлениями в истории многих стран. Так, после поражения в  </a:t>
            </a:r>
            <a:r>
              <a:rPr lang="en-US" sz="1200" b="0" i="0" u="none" strike="noStrike" kern="1200" cap="none" dirty="0" smtClean="0">
                <a:solidFill>
                  <a:schemeClr val="tx1"/>
                </a:solidFill>
                <a:latin typeface="Calibri"/>
                <a:ea typeface="Calibri"/>
                <a:cs typeface="Calibri"/>
                <a:sym typeface="Calibri"/>
              </a:rPr>
              <a:t>I</a:t>
            </a:r>
            <a:r>
              <a:rPr lang="ru-RU" sz="1200" b="0" i="0" u="none" strike="noStrike" kern="1200" cap="none" dirty="0" smtClean="0">
                <a:solidFill>
                  <a:schemeClr val="tx1"/>
                </a:solidFill>
                <a:latin typeface="Calibri"/>
                <a:ea typeface="Calibri"/>
                <a:cs typeface="Calibri"/>
                <a:sym typeface="Calibri"/>
              </a:rPr>
              <a:t> Мировой войне </a:t>
            </a:r>
            <a:r>
              <a:rPr lang="ru-RU" sz="1200" b="1" i="0" u="none" strike="noStrike" kern="1200" cap="none" dirty="0" smtClean="0">
                <a:solidFill>
                  <a:schemeClr val="tx1"/>
                </a:solidFill>
                <a:latin typeface="Calibri"/>
                <a:ea typeface="Calibri"/>
                <a:cs typeface="Calibri"/>
                <a:sym typeface="Calibri"/>
              </a:rPr>
              <a:t>Германия</a:t>
            </a:r>
            <a:r>
              <a:rPr lang="ru-RU" sz="1200" b="0" i="0" u="none" strike="noStrike" kern="1200" cap="none" dirty="0" smtClean="0">
                <a:solidFill>
                  <a:schemeClr val="tx1"/>
                </a:solidFill>
                <a:latin typeface="Calibri"/>
                <a:ea typeface="Calibri"/>
                <a:cs typeface="Calibri"/>
                <a:sym typeface="Calibri"/>
              </a:rPr>
              <a:t> должна была выплачивать репарации странам-победительницам в иностранной валюте. Для этих выплат правительство использовало интенсивный выпуск бумажных денег. К 1920 г. количество денег в обращении возросло в 25 раз. Инфляция приняла астрономические масштабы.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Из других недавних примеров: в 90-х годах ХХ века один из самых высоких уровней гиперинфляции в современной истории был зафиксирован в </a:t>
            </a:r>
            <a:r>
              <a:rPr lang="ru-RU" sz="1200" b="1" i="0" u="none" strike="noStrike" kern="1200" cap="none" dirty="0" smtClean="0">
                <a:solidFill>
                  <a:schemeClr val="tx1"/>
                </a:solidFill>
                <a:latin typeface="Calibri"/>
                <a:ea typeface="Calibri"/>
                <a:cs typeface="Calibri"/>
                <a:sym typeface="Calibri"/>
              </a:rPr>
              <a:t>Югославии </a:t>
            </a:r>
            <a:r>
              <a:rPr lang="ru-RU" sz="1200" b="0" i="0" u="none" strike="noStrike" kern="1200" cap="none" dirty="0" smtClean="0">
                <a:solidFill>
                  <a:schemeClr val="tx1"/>
                </a:solidFill>
                <a:latin typeface="Calibri"/>
                <a:ea typeface="Calibri"/>
                <a:cs typeface="Calibri"/>
                <a:sym typeface="Calibri"/>
              </a:rPr>
              <a:t>– 5 квинтильонов процентов в месяц (</a:t>
            </a:r>
            <a:r>
              <a:rPr lang="ru-RU" sz="1200" b="0" i="1" u="none" strike="noStrike" kern="1200" cap="none" dirty="0" smtClean="0">
                <a:solidFill>
                  <a:schemeClr val="tx1"/>
                </a:solidFill>
                <a:latin typeface="Calibri"/>
                <a:ea typeface="Calibri"/>
                <a:cs typeface="Calibri"/>
                <a:sym typeface="Calibri"/>
              </a:rPr>
              <a:t>для сведения: 1 квинтильон – это 1 с 18 нулями</a:t>
            </a:r>
            <a:r>
              <a:rPr lang="ru-RU" sz="1200" b="0" i="0" u="none" strike="noStrike" kern="1200" cap="none" dirty="0" smtClean="0">
                <a:solidFill>
                  <a:schemeClr val="tx1"/>
                </a:solidFill>
                <a:latin typeface="Calibri"/>
                <a:ea typeface="Calibri"/>
                <a:cs typeface="Calibri"/>
                <a:sym typeface="Calibri"/>
              </a:rPr>
              <a:t>). В период с 1 октября 1993 года по 24 января 1994 года цены в этой стране удваивались в среднем каждые 16 часов. </a:t>
            </a:r>
          </a:p>
          <a:p>
            <a:r>
              <a:rPr lang="ru-RU" sz="1200" b="0" i="0" u="none" strike="noStrike" kern="1200" cap="none" dirty="0" smtClean="0">
                <a:solidFill>
                  <a:schemeClr val="tx1"/>
                </a:solidFill>
                <a:latin typeface="Calibri"/>
                <a:ea typeface="Calibri"/>
                <a:cs typeface="Calibri"/>
                <a:sym typeface="Calibri"/>
              </a:rPr>
              <a:t>На слайде вы можете видеть банкноту достоинством в 500 000 000 000 (500 миллиардов) югославских динаров 1993 года, крупнейшую из когда-либо официально выпущенных в Югославии.</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Что касается нашей страны, по итогам 2016 года инфляция составила около 10% , в основном это произошло за счет роста цен и тарифов на услуги ЖКХ, мясо, молоко, связь и медикаменты. </a:t>
            </a:r>
          </a:p>
          <a:p>
            <a:r>
              <a:rPr lang="ru-RU" sz="1200" b="0" i="0" u="none" strike="noStrike" kern="1200" cap="none" dirty="0" smtClean="0">
                <a:solidFill>
                  <a:schemeClr val="tx1"/>
                </a:solidFill>
                <a:latin typeface="Calibri"/>
                <a:ea typeface="Calibri"/>
                <a:cs typeface="Calibri"/>
                <a:sym typeface="Calibri"/>
              </a:rPr>
              <a:t>К концу 2017 года планируется снизить этот показатель до 9%, а к 2020 г. – до 5%, что будет означать для экономики — стабильность; для предприятий — доступные кредиты; для каждого гражданина — прекращение роста цен.</a:t>
            </a:r>
          </a:p>
          <a:p>
            <a:r>
              <a:rPr lang="ru-RU" sz="1200" b="0" i="0" u="none" strike="noStrike" kern="1200" cap="none" dirty="0" smtClean="0">
                <a:solidFill>
                  <a:schemeClr val="tx1"/>
                </a:solidFill>
                <a:latin typeface="Calibri"/>
                <a:ea typeface="Calibri"/>
                <a:cs typeface="Calibri"/>
                <a:sym typeface="Calibri"/>
              </a:rPr>
              <a:t> </a:t>
            </a: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smtClean="0">
                <a:solidFill>
                  <a:schemeClr val="tx1"/>
                </a:solidFill>
                <a:latin typeface="Calibri"/>
                <a:ea typeface="Calibri"/>
                <a:cs typeface="Calibri"/>
                <a:sym typeface="Calibri"/>
              </a:rPr>
              <a:t>Вот почему важно</a:t>
            </a:r>
            <a:r>
              <a:rPr lang="ru-RU" sz="1200" b="0" i="0" u="none" strike="noStrike" kern="1200" cap="none" baseline="0" dirty="0" smtClean="0">
                <a:solidFill>
                  <a:schemeClr val="tx1"/>
                </a:solidFill>
                <a:latin typeface="Calibri"/>
                <a:ea typeface="Calibri"/>
                <a:cs typeface="Calibri"/>
                <a:sym typeface="Calibri"/>
              </a:rPr>
              <a:t> хранить ваши сбережения </a:t>
            </a:r>
            <a:r>
              <a:rPr lang="ru-RU" sz="1200" b="0" i="0" u="none" strike="noStrike" kern="1200" cap="none" dirty="0" smtClean="0">
                <a:solidFill>
                  <a:schemeClr val="tx1"/>
                </a:solidFill>
                <a:latin typeface="Calibri"/>
                <a:ea typeface="Calibri"/>
                <a:cs typeface="Calibri"/>
                <a:sym typeface="Calibri"/>
              </a:rPr>
              <a:t>в банке на депозите. Процентный доход по депозиту позволит не только покрыть инфляцию, но и получить дополнительный доход.</a:t>
            </a:r>
          </a:p>
          <a:p>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390985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Shape 170"/>
          <p:cNvSpPr>
            <a:spLocks noGrp="1" noRot="1" noChangeAspect="1" noTextEdit="1"/>
          </p:cNvSpPr>
          <p:nvPr>
            <p:ph type="sldImg" idx="2"/>
          </p:nvPr>
        </p:nvSpPr>
        <p:spPr>
          <a:xfrm>
            <a:off x="952500" y="685800"/>
            <a:ext cx="4953000" cy="3429000"/>
          </a:xfrm>
          <a:noFill/>
        </p:spPr>
      </p:sp>
      <p:sp>
        <p:nvSpPr>
          <p:cNvPr id="23555" name="Shape 171"/>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7</a:t>
            </a:r>
            <a:endParaRPr lang="ru-RU" sz="1200" b="1" i="0" u="none" strike="noStrike" kern="1200" cap="none" dirty="0" smtClean="0">
              <a:solidFill>
                <a:schemeClr val="tx1"/>
              </a:solidFill>
              <a:latin typeface="Calibri"/>
              <a:ea typeface="Calibri"/>
              <a:cs typeface="Calibri"/>
              <a:sym typeface="Calibri"/>
            </a:endParaRPr>
          </a:p>
          <a:p>
            <a:r>
              <a:rPr lang="en-US"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В настоящее время в нашей стране функционируют 24 банка.</a:t>
            </a:r>
          </a:p>
          <a:p>
            <a:r>
              <a:rPr lang="ru-RU" sz="1200" b="0" i="0" u="none" strike="noStrike" kern="1200" cap="none" dirty="0" smtClean="0">
                <a:solidFill>
                  <a:schemeClr val="tx1"/>
                </a:solidFill>
                <a:latin typeface="Calibri"/>
                <a:ea typeface="Calibri"/>
                <a:cs typeface="Calibri"/>
                <a:sym typeface="Calibri"/>
              </a:rPr>
              <a:t>Деятельность банков регулируется Банковским кодексом Республики Беларусь. Национальный банк </a:t>
            </a:r>
            <a:r>
              <a:rPr lang="ru-RU" sz="1200" b="1" i="0" u="none" strike="noStrike" kern="1200" cap="none" dirty="0" smtClean="0">
                <a:solidFill>
                  <a:schemeClr val="tx1"/>
                </a:solidFill>
                <a:latin typeface="Calibri"/>
                <a:ea typeface="Calibri"/>
                <a:cs typeface="Calibri"/>
                <a:sym typeface="Calibri"/>
              </a:rPr>
              <a:t>—</a:t>
            </a:r>
            <a:r>
              <a:rPr lang="ru-RU" sz="1200" b="0" i="0" u="none" strike="noStrike" kern="1200" cap="none" dirty="0" smtClean="0">
                <a:solidFill>
                  <a:schemeClr val="tx1"/>
                </a:solidFill>
                <a:latin typeface="Calibri"/>
                <a:ea typeface="Calibri"/>
                <a:cs typeface="Calibri"/>
                <a:sym typeface="Calibri"/>
              </a:rPr>
              <a:t> это государственный орган, который устанавливает правила совершения банками операций и следит за их выполнением. Основным принципом банковской деятельности является обязательность получения банками специального разрешения (лицензии) Национального банка на осуществление банковской деятельности. В лицензии указывается перечень операций, которые банк вправе осуществлять. Банки также обязаны соблюдать нормативы безопасного функционирования (в отношении капитала, ликвидности, риска и др.).</a:t>
            </a:r>
          </a:p>
          <a:p>
            <a:r>
              <a:rPr lang="ru-RU" sz="1200" b="0" i="0" u="none" strike="noStrike" kern="1200" cap="none" dirty="0" smtClean="0">
                <a:solidFill>
                  <a:schemeClr val="tx1"/>
                </a:solidFill>
                <a:latin typeface="Calibri"/>
                <a:ea typeface="Calibri"/>
                <a:cs typeface="Calibri"/>
                <a:sym typeface="Calibri"/>
              </a:rPr>
              <a:t>Привлекать денежные средства физических лиц на счета и во вклады (депозиты) в настоящее время имеют право 22 банка.</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А знаете ли вы, что самый старый действующий банк в мире – это итальянский банк </a:t>
            </a:r>
            <a:r>
              <a:rPr lang="ru-RU" sz="1200" b="0" i="1" u="none" strike="noStrike" kern="1200" cap="none" dirty="0" err="1" smtClean="0">
                <a:solidFill>
                  <a:schemeClr val="tx1"/>
                </a:solidFill>
                <a:latin typeface="Calibri"/>
                <a:ea typeface="Calibri"/>
                <a:cs typeface="Calibri"/>
                <a:sym typeface="Calibri"/>
              </a:rPr>
              <a:t>Монте</a:t>
            </a:r>
            <a:r>
              <a:rPr lang="ru-RU" sz="1200" b="0" i="1" u="none" strike="noStrike" kern="1200" cap="none" dirty="0" smtClean="0">
                <a:solidFill>
                  <a:schemeClr val="tx1"/>
                </a:solidFill>
                <a:latin typeface="Calibri"/>
                <a:ea typeface="Calibri"/>
                <a:cs typeface="Calibri"/>
                <a:sym typeface="Calibri"/>
              </a:rPr>
              <a:t> </a:t>
            </a:r>
            <a:r>
              <a:rPr lang="ru-RU" sz="1200" b="0" i="1" u="none" strike="noStrike" kern="1200" cap="none" dirty="0" err="1" smtClean="0">
                <a:solidFill>
                  <a:schemeClr val="tx1"/>
                </a:solidFill>
                <a:latin typeface="Calibri"/>
                <a:ea typeface="Calibri"/>
                <a:cs typeface="Calibri"/>
                <a:sym typeface="Calibri"/>
              </a:rPr>
              <a:t>дей</a:t>
            </a:r>
            <a:r>
              <a:rPr lang="ru-RU" sz="1200" b="0" i="1" u="none" strike="noStrike" kern="1200" cap="none" dirty="0" smtClean="0">
                <a:solidFill>
                  <a:schemeClr val="tx1"/>
                </a:solidFill>
                <a:latin typeface="Calibri"/>
                <a:ea typeface="Calibri"/>
                <a:cs typeface="Calibri"/>
                <a:sym typeface="Calibri"/>
              </a:rPr>
              <a:t> </a:t>
            </a:r>
            <a:r>
              <a:rPr lang="ru-RU" sz="1200" b="0" i="1" u="none" strike="noStrike" kern="1200" cap="none" dirty="0" err="1" smtClean="0">
                <a:solidFill>
                  <a:schemeClr val="tx1"/>
                </a:solidFill>
                <a:latin typeface="Calibri"/>
                <a:ea typeface="Calibri"/>
                <a:cs typeface="Calibri"/>
                <a:sym typeface="Calibri"/>
              </a:rPr>
              <a:t>Паски</a:t>
            </a:r>
            <a:r>
              <a:rPr lang="ru-RU" sz="1200" b="0" i="1" u="none" strike="noStrike" kern="1200" cap="none" dirty="0" smtClean="0">
                <a:solidFill>
                  <a:schemeClr val="tx1"/>
                </a:solidFill>
                <a:latin typeface="Calibri"/>
                <a:ea typeface="Calibri"/>
                <a:cs typeface="Calibri"/>
                <a:sym typeface="Calibri"/>
              </a:rPr>
              <a:t> </a:t>
            </a:r>
            <a:r>
              <a:rPr lang="ru-RU" sz="1200" b="0" i="1" u="none" strike="noStrike" kern="1200" cap="none" dirty="0" err="1" smtClean="0">
                <a:solidFill>
                  <a:schemeClr val="tx1"/>
                </a:solidFill>
                <a:latin typeface="Calibri"/>
                <a:ea typeface="Calibri"/>
                <a:cs typeface="Calibri"/>
                <a:sym typeface="Calibri"/>
              </a:rPr>
              <a:t>ди</a:t>
            </a:r>
            <a:r>
              <a:rPr lang="ru-RU" sz="1200" b="0" i="1" u="none" strike="noStrike" kern="1200" cap="none" dirty="0" smtClean="0">
                <a:solidFill>
                  <a:schemeClr val="tx1"/>
                </a:solidFill>
                <a:latin typeface="Calibri"/>
                <a:ea typeface="Calibri"/>
                <a:cs typeface="Calibri"/>
                <a:sym typeface="Calibri"/>
              </a:rPr>
              <a:t> Сиена (</a:t>
            </a:r>
            <a:r>
              <a:rPr lang="ru-RU" sz="1200" b="0" i="0" u="none" strike="noStrike" kern="1200" cap="none" dirty="0" err="1" smtClean="0">
                <a:solidFill>
                  <a:schemeClr val="tx1"/>
                </a:solidFill>
                <a:latin typeface="Calibri"/>
                <a:ea typeface="Calibri"/>
                <a:cs typeface="Calibri"/>
                <a:sym typeface="Calibri"/>
              </a:rPr>
              <a:t>Banca</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Monte</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dei</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Paschi</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di</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Siena</a:t>
            </a:r>
            <a:r>
              <a:rPr lang="ru-RU" sz="1200" b="0" i="0" u="none" strike="noStrike" kern="1200" cap="none" dirty="0" smtClean="0">
                <a:solidFill>
                  <a:schemeClr val="tx1"/>
                </a:solidFill>
                <a:latin typeface="Calibri"/>
                <a:ea typeface="Calibri"/>
                <a:cs typeface="Calibri"/>
                <a:sym typeface="Calibri"/>
              </a:rPr>
              <a:t>). Он открылся в 1472 году в городе </a:t>
            </a:r>
            <a:r>
              <a:rPr lang="ru-RU" sz="1200" b="0" i="0" u="none" strike="noStrike" kern="1200" cap="none" dirty="0" err="1" smtClean="0">
                <a:solidFill>
                  <a:schemeClr val="tx1"/>
                </a:solidFill>
                <a:latin typeface="Calibri"/>
                <a:ea typeface="Calibri"/>
                <a:cs typeface="Calibri"/>
                <a:sym typeface="Calibri"/>
              </a:rPr>
              <a:t>Сиенне</a:t>
            </a:r>
            <a:r>
              <a:rPr lang="ru-RU" sz="1200" b="0" i="0" u="none" strike="noStrike" kern="1200" cap="none" dirty="0" smtClean="0">
                <a:solidFill>
                  <a:schemeClr val="tx1"/>
                </a:solidFill>
                <a:latin typeface="Calibri"/>
                <a:ea typeface="Calibri"/>
                <a:cs typeface="Calibri"/>
                <a:sym typeface="Calibri"/>
              </a:rPr>
              <a:t>. До недавнего времени старейшим действующим банком в мире считался швейцарский банк </a:t>
            </a:r>
            <a:r>
              <a:rPr lang="ru-RU" sz="1200" b="0" i="0" u="none" strike="noStrike" kern="1200" cap="none" dirty="0" err="1" smtClean="0">
                <a:solidFill>
                  <a:schemeClr val="tx1"/>
                </a:solidFill>
                <a:latin typeface="Calibri"/>
                <a:ea typeface="Calibri"/>
                <a:cs typeface="Calibri"/>
                <a:sym typeface="Calibri"/>
              </a:rPr>
              <a:t>Wegelin</a:t>
            </a:r>
            <a:r>
              <a:rPr lang="ru-RU" sz="1200" b="0" i="0" u="none" strike="noStrike" kern="1200" cap="none" dirty="0" smtClean="0">
                <a:solidFill>
                  <a:schemeClr val="tx1"/>
                </a:solidFill>
                <a:latin typeface="Calibri"/>
                <a:ea typeface="Calibri"/>
                <a:cs typeface="Calibri"/>
                <a:sym typeface="Calibri"/>
              </a:rPr>
              <a:t> &amp; </a:t>
            </a:r>
            <a:r>
              <a:rPr lang="ru-RU" sz="1200" b="0" i="0" u="none" strike="noStrike" kern="1200" cap="none" dirty="0" err="1" smtClean="0">
                <a:solidFill>
                  <a:schemeClr val="tx1"/>
                </a:solidFill>
                <a:latin typeface="Calibri"/>
                <a:ea typeface="Calibri"/>
                <a:cs typeface="Calibri"/>
                <a:sym typeface="Calibri"/>
              </a:rPr>
              <a:t>Co</a:t>
            </a:r>
            <a:r>
              <a:rPr lang="ru-RU" sz="1200" b="0" i="0" u="none" strike="noStrike" kern="1200" cap="none" dirty="0" smtClean="0">
                <a:solidFill>
                  <a:schemeClr val="tx1"/>
                </a:solidFill>
                <a:latin typeface="Calibri"/>
                <a:ea typeface="Calibri"/>
                <a:cs typeface="Calibri"/>
                <a:sym typeface="Calibri"/>
              </a:rPr>
              <a:t>, основанный в 1466 году, однако он прекратил свою деятельность в январе 2013 года.</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788701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en-US" sz="1200" b="1" i="1" u="none" strike="noStrike" kern="1200" cap="none" dirty="0" err="1" smtClean="0">
                <a:solidFill>
                  <a:schemeClr val="tx1"/>
                </a:solidFill>
                <a:latin typeface="Calibri"/>
                <a:ea typeface="Calibri"/>
                <a:cs typeface="Calibri"/>
                <a:sym typeface="Calibri"/>
              </a:rPr>
              <a:t>Сл</a:t>
            </a:r>
            <a:r>
              <a:rPr lang="ru-RU" sz="1200" b="1" i="1" u="none" strike="noStrike" kern="1200" cap="none" dirty="0" err="1" smtClean="0">
                <a:solidFill>
                  <a:schemeClr val="tx1"/>
                </a:solidFill>
                <a:latin typeface="Calibri"/>
                <a:ea typeface="Calibri"/>
                <a:cs typeface="Calibri"/>
                <a:sym typeface="Calibri"/>
              </a:rPr>
              <a:t>айд</a:t>
            </a:r>
            <a:r>
              <a:rPr lang="ru-RU" sz="1200" b="1" i="1" u="none" strike="noStrike" kern="1200" cap="none" dirty="0" smtClean="0">
                <a:solidFill>
                  <a:schemeClr val="tx1"/>
                </a:solidFill>
                <a:latin typeface="Calibri"/>
                <a:ea typeface="Calibri"/>
                <a:cs typeface="Calibri"/>
                <a:sym typeface="Calibri"/>
              </a:rPr>
              <a:t> 8</a:t>
            </a:r>
          </a:p>
          <a:p>
            <a:r>
              <a:rPr lang="ru-RU" sz="1200" b="1" i="1"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Специфические риски присущи любой деятельности человека и вклады не являются исключением из общего правила. В подавляющем большинстве случаев риск идет рука об руку с доходностью, то есть где выше доходность, там и риск обычно повыше.</a:t>
            </a:r>
          </a:p>
          <a:p>
            <a:r>
              <a:rPr lang="ru-RU" sz="1200" b="0" i="0" u="none" strike="noStrike" kern="1200" cap="none" dirty="0" smtClean="0">
                <a:solidFill>
                  <a:schemeClr val="tx1"/>
                </a:solidFill>
                <a:latin typeface="Calibri"/>
                <a:ea typeface="Calibri"/>
                <a:cs typeface="Calibri"/>
                <a:sym typeface="Calibri"/>
              </a:rPr>
              <a:t>Из двух финансовых вложений наиболее эффективно то, которое дает сопоставимую доходность при меньшем риске – это правило справедливо и для депозитов.</a:t>
            </a:r>
          </a:p>
          <a:p>
            <a:r>
              <a:rPr lang="ru-RU" sz="1200" b="0" i="0" u="none" strike="noStrike" kern="1200" cap="none" dirty="0" smtClean="0">
                <a:solidFill>
                  <a:schemeClr val="tx1"/>
                </a:solidFill>
                <a:latin typeface="Calibri"/>
                <a:ea typeface="Calibri"/>
                <a:cs typeface="Calibri"/>
                <a:sym typeface="Calibri"/>
              </a:rPr>
              <a:t>При инвестировании свободных денежных средств мы планируем сохранить и приумножить наши сбережения.</a:t>
            </a:r>
          </a:p>
          <a:p>
            <a:r>
              <a:rPr lang="ru-RU" sz="1200" b="0" i="0" u="none" strike="noStrike" kern="1200" cap="none" dirty="0" smtClean="0">
                <a:solidFill>
                  <a:schemeClr val="tx1"/>
                </a:solidFill>
                <a:latin typeface="Calibri"/>
                <a:ea typeface="Calibri"/>
                <a:cs typeface="Calibri"/>
                <a:sym typeface="Calibri"/>
              </a:rPr>
              <a:t>Поэтому еще на этапе выбора подходящего именно вам вклада следует </a:t>
            </a:r>
            <a:r>
              <a:rPr lang="ru-RU" sz="1200" b="1" i="0" u="none" strike="noStrike" kern="1200" cap="none" dirty="0" smtClean="0">
                <a:solidFill>
                  <a:schemeClr val="tx1"/>
                </a:solidFill>
                <a:latin typeface="Calibri"/>
                <a:ea typeface="Calibri"/>
                <a:cs typeface="Calibri"/>
                <a:sym typeface="Calibri"/>
              </a:rPr>
              <a:t>оценить банк</a:t>
            </a:r>
            <a:r>
              <a:rPr lang="ru-RU" sz="1200" b="0" i="0" u="none" strike="noStrike" kern="1200" cap="none" dirty="0" smtClean="0">
                <a:solidFill>
                  <a:schemeClr val="tx1"/>
                </a:solidFill>
                <a:latin typeface="Calibri"/>
                <a:ea typeface="Calibri"/>
                <a:cs typeface="Calibri"/>
                <a:sym typeface="Calibri"/>
              </a:rPr>
              <a:t> </a:t>
            </a:r>
            <a:r>
              <a:rPr lang="ru-RU" sz="1200" b="1" i="0" u="none" strike="noStrike" kern="1200" cap="none" dirty="0" smtClean="0">
                <a:solidFill>
                  <a:schemeClr val="tx1"/>
                </a:solidFill>
                <a:latin typeface="Calibri"/>
                <a:ea typeface="Calibri"/>
                <a:cs typeface="Calibri"/>
                <a:sym typeface="Calibri"/>
              </a:rPr>
              <a:t>и его продукты</a:t>
            </a:r>
            <a:r>
              <a:rPr lang="ru-RU" sz="1200" b="0" i="0" u="none" strike="noStrike" kern="1200" cap="none" dirty="0" smtClean="0">
                <a:solidFill>
                  <a:schemeClr val="tx1"/>
                </a:solidFill>
                <a:latin typeface="Calibri"/>
                <a:ea typeface="Calibri"/>
                <a:cs typeface="Calibri"/>
                <a:sym typeface="Calibri"/>
              </a:rPr>
              <a:t> по множеству критериев.</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 первую очередь мы обычно рассматриваем </a:t>
            </a:r>
            <a:r>
              <a:rPr lang="ru-RU" sz="1200" b="0" i="1" u="none" strike="noStrike" kern="1200" cap="none" dirty="0" smtClean="0">
                <a:solidFill>
                  <a:schemeClr val="tx1"/>
                </a:solidFill>
                <a:latin typeface="Calibri"/>
                <a:ea typeface="Calibri"/>
                <a:cs typeface="Calibri"/>
                <a:sym typeface="Calibri"/>
              </a:rPr>
              <a:t>величину доходности вклада</a:t>
            </a:r>
            <a:r>
              <a:rPr lang="ru-RU" sz="1200" b="0" i="0" u="none" strike="noStrike" kern="1200" cap="none" dirty="0" smtClean="0">
                <a:solidFill>
                  <a:schemeClr val="tx1"/>
                </a:solidFill>
                <a:latin typeface="Calibri"/>
                <a:ea typeface="Calibri"/>
                <a:cs typeface="Calibri"/>
                <a:sym typeface="Calibri"/>
              </a:rPr>
              <a:t> – размер процентной ставки. Имейте в виду, что размер процентов хоть и важный параметр, но не основной.</a:t>
            </a:r>
          </a:p>
          <a:p>
            <a:r>
              <a:rPr lang="ru-RU" sz="1200" b="0" i="0" u="none" strike="noStrike" kern="1200" cap="none" dirty="0" smtClean="0">
                <a:solidFill>
                  <a:schemeClr val="tx1"/>
                </a:solidFill>
                <a:latin typeface="Calibri"/>
                <a:ea typeface="Calibri"/>
                <a:cs typeface="Calibri"/>
                <a:sym typeface="Calibri"/>
              </a:rPr>
              <a:t>Например, </a:t>
            </a:r>
            <a:r>
              <a:rPr lang="ru-RU" sz="1200" b="0" i="1" u="none" strike="noStrike" kern="1200" cap="none" dirty="0" smtClean="0">
                <a:solidFill>
                  <a:schemeClr val="tx1"/>
                </a:solidFill>
                <a:latin typeface="Calibri"/>
                <a:ea typeface="Calibri"/>
                <a:cs typeface="Calibri"/>
                <a:sym typeface="Calibri"/>
              </a:rPr>
              <a:t>порядок выплаты процентов</a:t>
            </a:r>
            <a:r>
              <a:rPr lang="ru-RU" sz="1200" b="0" i="0" u="none" strike="noStrike" kern="1200" cap="none" dirty="0" smtClean="0">
                <a:solidFill>
                  <a:schemeClr val="tx1"/>
                </a:solidFill>
                <a:latin typeface="Calibri"/>
                <a:ea typeface="Calibri"/>
                <a:cs typeface="Calibri"/>
                <a:sym typeface="Calibri"/>
              </a:rPr>
              <a:t> – с капитализацией или без нее. В первом случае проценты присоединяются к основной сумме вклада, а во втором – перечисляются на отдельный счет клиента или на карточку. При использовании первого варианта соответственно растет начисляемое на вклад вознаграждение, хотя процент остается прежним. Таким образом, в зависимости от способа начисления процентов, при одинаковых процентной ставке, сумме и сроке действия вклада можно получать разный доход. Это нужно учитывать, выбирая тот или иной банковский продукт.</a:t>
            </a:r>
          </a:p>
          <a:p>
            <a:r>
              <a:rPr lang="ru-RU" sz="1200" b="0" i="0" u="none" strike="noStrike" kern="1200" cap="none" dirty="0" smtClean="0">
                <a:solidFill>
                  <a:schemeClr val="tx1"/>
                </a:solidFill>
                <a:latin typeface="Calibri"/>
                <a:ea typeface="Calibri"/>
                <a:cs typeface="Calibri"/>
                <a:sym typeface="Calibri"/>
              </a:rPr>
              <a:t>Выбирая банк, обязательно следует обращать внимание и на такую деталь, как </a:t>
            </a:r>
            <a:r>
              <a:rPr lang="ru-RU" sz="1200" b="0" i="1" u="none" strike="noStrike" kern="1200" cap="none" dirty="0" smtClean="0">
                <a:solidFill>
                  <a:schemeClr val="tx1"/>
                </a:solidFill>
                <a:latin typeface="Calibri"/>
                <a:ea typeface="Calibri"/>
                <a:cs typeface="Calibri"/>
                <a:sym typeface="Calibri"/>
              </a:rPr>
              <a:t>условия досрочного расторжения договора</a:t>
            </a:r>
            <a:r>
              <a:rPr lang="ru-RU" sz="1200" b="0" i="0" u="none" strike="noStrike" kern="1200" cap="none" dirty="0" smtClean="0">
                <a:solidFill>
                  <a:schemeClr val="tx1"/>
                </a:solidFill>
                <a:latin typeface="Calibri"/>
                <a:ea typeface="Calibri"/>
                <a:cs typeface="Calibri"/>
                <a:sym typeface="Calibri"/>
              </a:rPr>
              <a:t>. Ориентируясь исключительно на максимальные проценты по вкладу, вы можете лишиться всего накопленного дохода, если вам потребуется снять деньги раньше, чем истечет срок действия депозита.</a:t>
            </a:r>
          </a:p>
          <a:p>
            <a:r>
              <a:rPr lang="ru-RU" sz="1200" b="0" i="0" u="none" strike="noStrike" kern="1200" cap="none" dirty="0" smtClean="0">
                <a:solidFill>
                  <a:schemeClr val="tx1"/>
                </a:solidFill>
                <a:latin typeface="Calibri"/>
                <a:ea typeface="Calibri"/>
                <a:cs typeface="Calibri"/>
                <a:sym typeface="Calibri"/>
              </a:rPr>
              <a:t>Оцените также </a:t>
            </a:r>
            <a:r>
              <a:rPr lang="ru-RU" sz="1200" b="0" i="1" u="none" strike="noStrike" kern="1200" cap="none" dirty="0" smtClean="0">
                <a:solidFill>
                  <a:schemeClr val="tx1"/>
                </a:solidFill>
                <a:latin typeface="Calibri"/>
                <a:ea typeface="Calibri"/>
                <a:cs typeface="Calibri"/>
                <a:sym typeface="Calibri"/>
              </a:rPr>
              <a:t>удобство вклада</a:t>
            </a:r>
            <a:r>
              <a:rPr lang="ru-RU" sz="1200" b="0" i="0" u="none" strike="noStrike" kern="1200" cap="none" dirty="0" smtClean="0">
                <a:solidFill>
                  <a:schemeClr val="tx1"/>
                </a:solidFill>
                <a:latin typeface="Calibri"/>
                <a:ea typeface="Calibri"/>
                <a:cs typeface="Calibri"/>
                <a:sym typeface="Calibri"/>
              </a:rPr>
              <a:t>: какова минимальная и максимальная сумма вклада, можно ли будет снять деньги досрочно и сколько вы в этом случае потеряете, возможно ли пополнение счета, пролонгация, является ставка плавающей или фиксированной. Все это в конечном итоге определяет выгоду вашего депозитного счета.</a:t>
            </a:r>
          </a:p>
          <a:p>
            <a:r>
              <a:rPr lang="ru-RU" sz="1200" b="0" i="0" u="none" strike="noStrike" kern="1200" cap="none" dirty="0" smtClean="0">
                <a:solidFill>
                  <a:schemeClr val="tx1"/>
                </a:solidFill>
                <a:latin typeface="Calibri"/>
                <a:ea typeface="Calibri"/>
                <a:cs typeface="Calibri"/>
                <a:sym typeface="Calibri"/>
              </a:rPr>
              <a:t>Уверен, что для получения максимального дохода от ваших сбережений вам не придет в голову испытать судьбу игрой в казино, хотя гипотетически там можно получить сотни процентов в день или даже за несколько минут. Но каков риск вместо получения этой «бешеной» прибыли потерять все, что поставили на кон? Очевидно, что он несоизмеримо выше, чем риск от размещения вклада в банке.</a:t>
            </a:r>
          </a:p>
          <a:p>
            <a:r>
              <a:rPr lang="ru-RU" sz="1200" b="0" i="0" u="none" strike="noStrike" kern="1200" cap="none" dirty="0" smtClean="0">
                <a:solidFill>
                  <a:schemeClr val="tx1"/>
                </a:solidFill>
                <a:latin typeface="Calibri"/>
                <a:ea typeface="Calibri"/>
                <a:cs typeface="Calibri"/>
                <a:sym typeface="Calibri"/>
              </a:rPr>
              <a:t>Подходите к выбору финансового продукта с точки зрения прагматизма, взвешивайте размер процентов, готовность идти на риск и комфорт в обслуживании, и ваши сбережения будут надежно и выгодно размещены.</a:t>
            </a:r>
            <a:endParaRPr lang="ru-RU" sz="1200" b="0" i="0" u="none" strike="noStrike" kern="1200" cap="none" dirty="0">
              <a:solidFill>
                <a:schemeClr val="tx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ru-RU" sz="1200" b="1" i="1" u="none" strike="noStrike" kern="1200" cap="none" dirty="0" smtClean="0">
                <a:solidFill>
                  <a:schemeClr val="tx1"/>
                </a:solidFill>
                <a:latin typeface="Calibri"/>
                <a:ea typeface="Calibri"/>
                <a:cs typeface="Calibri"/>
                <a:sym typeface="Calibri"/>
              </a:rPr>
              <a:t>Слайд 9</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Итак, вкладчики выбирают на свое усмотрение банк, в котором они хотят разместить вклады. Они также имеют право размещать вклады в нескольких банках.</a:t>
            </a:r>
          </a:p>
          <a:p>
            <a:r>
              <a:rPr lang="ru-RU" sz="1200" b="0" i="0" u="none" strike="noStrike" kern="1200" cap="none" dirty="0" smtClean="0">
                <a:solidFill>
                  <a:schemeClr val="tx1"/>
                </a:solidFill>
                <a:latin typeface="Calibri"/>
                <a:ea typeface="Calibri"/>
                <a:cs typeface="Calibri"/>
                <a:sym typeface="Calibri"/>
              </a:rPr>
              <a:t>Условия размещения денег во вкладе прописываются </a:t>
            </a:r>
            <a:r>
              <a:rPr lang="ru-RU" sz="1200" b="1" i="0" u="none" strike="noStrike" kern="1200" cap="none" dirty="0" smtClean="0">
                <a:solidFill>
                  <a:schemeClr val="tx1"/>
                </a:solidFill>
                <a:latin typeface="Calibri"/>
                <a:ea typeface="Calibri"/>
                <a:cs typeface="Calibri"/>
                <a:sym typeface="Calibri"/>
              </a:rPr>
              <a:t>в договоре банковского вклада</a:t>
            </a:r>
            <a:r>
              <a:rPr lang="ru-RU" sz="1200" b="0" i="0" u="none" strike="noStrike" kern="1200" cap="none" dirty="0" smtClean="0">
                <a:solidFill>
                  <a:schemeClr val="tx1"/>
                </a:solidFill>
                <a:latin typeface="Calibri"/>
                <a:ea typeface="Calibri"/>
                <a:cs typeface="Calibri"/>
                <a:sym typeface="Calibri"/>
              </a:rPr>
              <a:t>, который рекомендуем внимательно прочитать прежде, чем принять окончательное решение.</a:t>
            </a:r>
            <a:r>
              <a:rPr lang="be-BY" sz="1200" b="0" i="0" u="none" strike="noStrike" kern="1200" cap="none" dirty="0" smtClean="0">
                <a:solidFill>
                  <a:schemeClr val="tx1"/>
                </a:solidFill>
                <a:latin typeface="Calibri"/>
                <a:ea typeface="Calibri"/>
                <a:cs typeface="Calibri"/>
                <a:sym typeface="Calibri"/>
              </a:rPr>
              <a:t> Это важно</a:t>
            </a:r>
            <a:r>
              <a:rPr lang="ru-RU" sz="1200" b="0" i="0" u="none" strike="noStrike" kern="1200" cap="none" dirty="0" smtClean="0">
                <a:solidFill>
                  <a:schemeClr val="tx1"/>
                </a:solidFill>
                <a:latin typeface="Calibri"/>
                <a:ea typeface="Calibri"/>
                <a:cs typeface="Calibri"/>
                <a:sym typeface="Calibri"/>
              </a:rPr>
              <a:t> для того чтобы ваши ожидания полностью совпали с тем, что предлагает банк.</a:t>
            </a:r>
          </a:p>
          <a:p>
            <a:r>
              <a:rPr lang="ru-RU" sz="1200" b="0" i="0" u="none" strike="noStrike" kern="1200" cap="none" dirty="0" smtClean="0">
                <a:solidFill>
                  <a:schemeClr val="tx1"/>
                </a:solidFill>
                <a:latin typeface="Calibri"/>
                <a:ea typeface="Calibri"/>
                <a:cs typeface="Calibri"/>
                <a:sym typeface="Calibri"/>
              </a:rPr>
              <a:t>К </a:t>
            </a:r>
            <a:r>
              <a:rPr lang="ru-RU" sz="1200" b="1" i="0" u="sng" strike="noStrike" kern="1200" cap="none" dirty="0" smtClean="0">
                <a:solidFill>
                  <a:schemeClr val="tx1"/>
                </a:solidFill>
                <a:latin typeface="Calibri"/>
                <a:ea typeface="Calibri"/>
                <a:cs typeface="Calibri"/>
                <a:sym typeface="Calibri"/>
              </a:rPr>
              <a:t>существенным условиям договора </a:t>
            </a:r>
            <a:r>
              <a:rPr lang="ru-RU" sz="1200" b="0" i="0" u="none" strike="noStrike" kern="1200" cap="none" dirty="0" smtClean="0">
                <a:solidFill>
                  <a:schemeClr val="tx1"/>
                </a:solidFill>
                <a:latin typeface="Calibri"/>
                <a:ea typeface="Calibri"/>
                <a:cs typeface="Calibri"/>
                <a:sym typeface="Calibri"/>
              </a:rPr>
              <a:t>банковского вклада (депозита) относятся:</a:t>
            </a:r>
          </a:p>
          <a:p>
            <a:r>
              <a:rPr lang="ru-RU" sz="1200" b="0" i="0" u="none" strike="noStrike" kern="1200" cap="none" dirty="0" smtClean="0">
                <a:solidFill>
                  <a:schemeClr val="tx1"/>
                </a:solidFill>
                <a:latin typeface="Calibri"/>
                <a:ea typeface="Calibri"/>
                <a:cs typeface="Calibri"/>
                <a:sym typeface="Calibri"/>
              </a:rPr>
              <a:t>валюта вклада и сумма первоначального взноса;</a:t>
            </a:r>
          </a:p>
          <a:p>
            <a:r>
              <a:rPr lang="ru-RU" sz="1200" b="0" i="0" u="none" strike="noStrike" kern="1200" cap="none" dirty="0" smtClean="0">
                <a:solidFill>
                  <a:schemeClr val="tx1"/>
                </a:solidFill>
                <a:latin typeface="Calibri"/>
                <a:ea typeface="Calibri"/>
                <a:cs typeface="Calibri"/>
                <a:sym typeface="Calibri"/>
              </a:rPr>
              <a:t>размер процентов;</a:t>
            </a:r>
          </a:p>
          <a:p>
            <a:r>
              <a:rPr lang="ru-RU" sz="1200" b="0" i="0" u="none" strike="noStrike" kern="1200" cap="none" dirty="0" smtClean="0">
                <a:solidFill>
                  <a:schemeClr val="tx1"/>
                </a:solidFill>
                <a:latin typeface="Calibri"/>
                <a:ea typeface="Calibri"/>
                <a:cs typeface="Calibri"/>
                <a:sym typeface="Calibri"/>
              </a:rPr>
              <a:t>вид договора банковского вклада;</a:t>
            </a:r>
          </a:p>
          <a:p>
            <a:r>
              <a:rPr lang="ru-RU" sz="1200" b="0" i="0" u="none" strike="noStrike" kern="1200" cap="none" dirty="0" smtClean="0">
                <a:solidFill>
                  <a:schemeClr val="tx1"/>
                </a:solidFill>
                <a:latin typeface="Calibri"/>
                <a:ea typeface="Calibri"/>
                <a:cs typeface="Calibri"/>
                <a:sym typeface="Calibri"/>
              </a:rPr>
              <a:t>срок возврата – для договора срочного банковского вклада;</a:t>
            </a:r>
          </a:p>
          <a:p>
            <a:r>
              <a:rPr lang="ru-RU" sz="1200" b="0" i="0" u="none" strike="noStrike" kern="1200" cap="none" dirty="0" smtClean="0">
                <a:solidFill>
                  <a:schemeClr val="tx1"/>
                </a:solidFill>
                <a:latin typeface="Calibri"/>
                <a:ea typeface="Calibri"/>
                <a:cs typeface="Calibri"/>
                <a:sym typeface="Calibri"/>
              </a:rPr>
              <a:t>возможность пополнения вкладчиком банковского вклада;</a:t>
            </a:r>
          </a:p>
          <a:p>
            <a:r>
              <a:rPr lang="ru-RU" sz="1200" b="0" i="0" u="none" strike="noStrike" kern="1200" cap="none" dirty="0" smtClean="0">
                <a:solidFill>
                  <a:schemeClr val="tx1"/>
                </a:solidFill>
                <a:latin typeface="Calibri"/>
                <a:ea typeface="Calibri"/>
                <a:cs typeface="Calibri"/>
                <a:sym typeface="Calibri"/>
              </a:rPr>
              <a:t>ответственности сторон за неисполнение своих обязательств.</a:t>
            </a:r>
            <a:endParaRPr lang="ru-RU" sz="1200" b="0" i="0" u="none" strike="noStrike" kern="1200" cap="none" dirty="0">
              <a:solidFill>
                <a:schemeClr val="tx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Shape 170"/>
          <p:cNvSpPr>
            <a:spLocks noGrp="1" noRot="1" noChangeAspect="1" noTextEdit="1"/>
          </p:cNvSpPr>
          <p:nvPr>
            <p:ph type="sldImg" idx="2"/>
          </p:nvPr>
        </p:nvSpPr>
        <p:spPr>
          <a:xfrm>
            <a:off x="952500" y="685800"/>
            <a:ext cx="4953000" cy="3429000"/>
          </a:xfrm>
          <a:noFill/>
        </p:spPr>
      </p:sp>
      <p:sp>
        <p:nvSpPr>
          <p:cNvPr id="24579" name="Shape 171"/>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10</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Вклады подразделяются на </a:t>
            </a:r>
            <a:r>
              <a:rPr lang="ru-RU" sz="1200" b="0" i="0" u="sng" strike="noStrike" kern="1200" cap="none" dirty="0" smtClean="0">
                <a:solidFill>
                  <a:schemeClr val="tx1"/>
                </a:solidFill>
                <a:latin typeface="Calibri"/>
                <a:ea typeface="Calibri"/>
                <a:cs typeface="Calibri"/>
                <a:sym typeface="Calibri"/>
              </a:rPr>
              <a:t>срочные вклады</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вкладополучатель</a:t>
            </a:r>
            <a:r>
              <a:rPr lang="ru-RU" sz="1200" b="0" i="0" u="none" strike="noStrike" kern="1200" cap="none" dirty="0" smtClean="0">
                <a:solidFill>
                  <a:schemeClr val="tx1"/>
                </a:solidFill>
                <a:latin typeface="Calibri"/>
                <a:ea typeface="Calibri"/>
                <a:cs typeface="Calibri"/>
                <a:sym typeface="Calibri"/>
              </a:rPr>
              <a:t> обязан возвратить вклад и выплатить начисленные по нему проценты по истечении указанного в договоре срока) и </a:t>
            </a:r>
            <a:r>
              <a:rPr lang="ru-RU" sz="1200" b="0" i="0" u="sng" strike="noStrike" kern="1200" cap="none" dirty="0" smtClean="0">
                <a:solidFill>
                  <a:schemeClr val="tx1"/>
                </a:solidFill>
                <a:latin typeface="Calibri"/>
                <a:ea typeface="Calibri"/>
                <a:cs typeface="Calibri"/>
                <a:sym typeface="Calibri"/>
              </a:rPr>
              <a:t>вклады до востребования</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вкладополучатель</a:t>
            </a:r>
            <a:r>
              <a:rPr lang="ru-RU" sz="1200" b="0" i="0" u="none" strike="noStrike" kern="1200" cap="none" dirty="0" smtClean="0">
                <a:solidFill>
                  <a:schemeClr val="tx1"/>
                </a:solidFill>
                <a:latin typeface="Calibri"/>
                <a:ea typeface="Calibri"/>
                <a:cs typeface="Calibri"/>
                <a:sym typeface="Calibri"/>
              </a:rPr>
              <a:t> обязан возвратить вклад  и начисленные проценты по первому требованию вкладчика). </a:t>
            </a:r>
          </a:p>
          <a:p>
            <a:r>
              <a:rPr lang="ru-RU" sz="1200" b="0" i="0" u="none" strike="noStrike" kern="1200" cap="none" dirty="0" smtClean="0">
                <a:solidFill>
                  <a:schemeClr val="tx1"/>
                </a:solidFill>
                <a:latin typeface="Calibri"/>
                <a:ea typeface="Calibri"/>
                <a:cs typeface="Calibri"/>
                <a:sym typeface="Calibri"/>
              </a:rPr>
              <a:t>В свою очередь, срочные вклады могут быль </a:t>
            </a:r>
            <a:r>
              <a:rPr lang="ru-RU" sz="1200" b="0" i="0" u="sng" strike="noStrike" kern="1200" cap="none" dirty="0" smtClean="0">
                <a:solidFill>
                  <a:schemeClr val="tx1"/>
                </a:solidFill>
                <a:latin typeface="Calibri"/>
                <a:ea typeface="Calibri"/>
                <a:cs typeface="Calibri"/>
                <a:sym typeface="Calibri"/>
              </a:rPr>
              <a:t>отзывными</a:t>
            </a:r>
            <a:r>
              <a:rPr lang="ru-RU" sz="1200" b="0" i="0" u="none" strike="noStrike" kern="1200" cap="none" dirty="0" smtClean="0">
                <a:solidFill>
                  <a:schemeClr val="tx1"/>
                </a:solidFill>
                <a:latin typeface="Calibri"/>
                <a:ea typeface="Calibri"/>
                <a:cs typeface="Calibri"/>
                <a:sym typeface="Calibri"/>
              </a:rPr>
              <a:t> (досрочный отзыв вклада предусмотрен, конкретные сроки и условия возврата вклада должны быть прописаны в договоре между банком и вкладчиком) и </a:t>
            </a:r>
            <a:r>
              <a:rPr lang="ru-RU" sz="1200" b="0" i="0" u="sng" strike="noStrike" kern="1200" cap="none" dirty="0" smtClean="0">
                <a:solidFill>
                  <a:schemeClr val="tx1"/>
                </a:solidFill>
                <a:latin typeface="Calibri"/>
                <a:ea typeface="Calibri"/>
                <a:cs typeface="Calibri"/>
                <a:sym typeface="Calibri"/>
              </a:rPr>
              <a:t>безотзывными </a:t>
            </a:r>
            <a:r>
              <a:rPr lang="ru-RU" sz="1200" b="0" i="0" u="none" strike="noStrike" kern="1200" cap="none" dirty="0" smtClean="0">
                <a:solidFill>
                  <a:schemeClr val="tx1"/>
                </a:solidFill>
                <a:latin typeface="Calibri"/>
                <a:ea typeface="Calibri"/>
                <a:cs typeface="Calibri"/>
                <a:sym typeface="Calibri"/>
              </a:rPr>
              <a:t>(досрочный возврат вклада по инициативе вкладчика не предусматривается, возможен только с согласия банка).</a:t>
            </a:r>
          </a:p>
          <a:p>
            <a:r>
              <a:rPr lang="ru-RU" sz="1200" b="0" i="1" u="none" strike="noStrike" kern="1200" cap="none" dirty="0" smtClean="0">
                <a:solidFill>
                  <a:schemeClr val="tx1"/>
                </a:solidFill>
                <a:latin typeface="Calibri"/>
                <a:ea typeface="Calibri"/>
                <a:cs typeface="Calibri"/>
                <a:sym typeface="Calibri"/>
              </a:rPr>
              <a:t>По безотзывным вкладам доходность обычно выше, чем по отзывным, потому что в этом случае у банка появляется </a:t>
            </a:r>
            <a:r>
              <a:rPr lang="ru-RU" sz="1200" b="0" i="1" u="none" strike="noStrike" kern="1200" cap="none" dirty="0" err="1" smtClean="0">
                <a:solidFill>
                  <a:schemeClr val="tx1"/>
                </a:solidFill>
                <a:latin typeface="Calibri"/>
                <a:ea typeface="Calibri"/>
                <a:cs typeface="Calibri"/>
                <a:sym typeface="Calibri"/>
              </a:rPr>
              <a:t>бОльшая</a:t>
            </a:r>
            <a:r>
              <a:rPr lang="ru-RU" sz="1200" b="0" i="1" u="none" strike="noStrike" kern="1200" cap="none" dirty="0" smtClean="0">
                <a:solidFill>
                  <a:schemeClr val="tx1"/>
                </a:solidFill>
                <a:latin typeface="Calibri"/>
                <a:ea typeface="Calibri"/>
                <a:cs typeface="Calibri"/>
                <a:sym typeface="Calibri"/>
              </a:rPr>
              <a:t> степень определенности в отношении сроков для дальнейшего инвестирования размещенных в депозит средств.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p:txBody>
      </p:sp>
    </p:spTree>
    <p:extLst>
      <p:ext uri="{BB962C8B-B14F-4D97-AF65-F5344CB8AC3E}">
        <p14:creationId xmlns:p14="http://schemas.microsoft.com/office/powerpoint/2010/main" xmlns="" val="315332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xfrm>
            <a:off x="952500" y="685800"/>
            <a:ext cx="4953000" cy="3429000"/>
          </a:xfrm>
        </p:spPr>
      </p:sp>
      <p:sp>
        <p:nvSpPr>
          <p:cNvPr id="3" name="Заметки 2"/>
          <p:cNvSpPr>
            <a:spLocks noGrp="1"/>
          </p:cNvSpPr>
          <p:nvPr>
            <p:ph type="body" idx="1"/>
          </p:nvPr>
        </p:nvSpPr>
        <p:spPr/>
        <p:txBody>
          <a:bodyPr/>
          <a:lstStyle/>
          <a:p>
            <a:r>
              <a:rPr lang="ru-RU" sz="1200" b="1" i="1" u="none" strike="noStrike" kern="1200" cap="none" dirty="0" smtClean="0">
                <a:solidFill>
                  <a:schemeClr val="tx1"/>
                </a:solidFill>
                <a:latin typeface="Calibri"/>
                <a:ea typeface="Calibri"/>
                <a:cs typeface="Calibri"/>
                <a:sym typeface="Calibri"/>
              </a:rPr>
              <a:t>Слайд 11</a:t>
            </a:r>
            <a:endParaRPr lang="ru-RU" sz="1200" b="1" i="0" u="none" strike="noStrike" kern="1200" cap="none" dirty="0" smtClean="0">
              <a:solidFill>
                <a:schemeClr val="tx1"/>
              </a:solidFill>
              <a:latin typeface="Calibri"/>
              <a:ea typeface="Calibri"/>
              <a:cs typeface="Calibri"/>
              <a:sym typeface="Calibri"/>
            </a:endParaRPr>
          </a:p>
          <a:p>
            <a:r>
              <a:rPr lang="ru-RU" sz="1200" b="0" i="1"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Как мы уже говорили, банковский вклад – это не только способ сохранить деньги, но и источник дохода.</a:t>
            </a:r>
          </a:p>
          <a:p>
            <a:r>
              <a:rPr lang="ru-RU" sz="1200" b="0" i="0" u="none" strike="noStrike" kern="1200" cap="none" dirty="0" smtClean="0">
                <a:solidFill>
                  <a:schemeClr val="tx1"/>
                </a:solidFill>
                <a:latin typeface="Calibri"/>
                <a:ea typeface="Calibri"/>
                <a:cs typeface="Calibri"/>
                <a:sym typeface="Calibri"/>
              </a:rPr>
              <a:t>В определенных случаях с такого дохода надо платить налоги.</a:t>
            </a:r>
          </a:p>
          <a:p>
            <a:r>
              <a:rPr lang="ru-RU" sz="1200" b="0" i="0" u="none" strike="noStrike" kern="1200" cap="none" dirty="0" smtClean="0">
                <a:solidFill>
                  <a:schemeClr val="tx1"/>
                </a:solidFill>
                <a:latin typeface="Calibri"/>
                <a:ea typeface="Calibri"/>
                <a:cs typeface="Calibri"/>
                <a:sym typeface="Calibri"/>
              </a:rPr>
              <a:t>Платить налоги с доходов по вкладам – это распространенная мировая практика. Она применяется как в наших соседних государствах – Украине, России, так и в других европейских странах, например, в Польше, Германии, Болгарии. </a:t>
            </a:r>
          </a:p>
          <a:p>
            <a:r>
              <a:rPr lang="ru-RU" sz="1200" b="0" i="0" u="none" strike="noStrike" kern="1200" cap="none" dirty="0" smtClean="0">
                <a:solidFill>
                  <a:schemeClr val="tx1"/>
                </a:solidFill>
                <a:latin typeface="Calibri"/>
                <a:ea typeface="Calibri"/>
                <a:cs typeface="Calibri"/>
                <a:sym typeface="Calibri"/>
              </a:rPr>
              <a:t>В нашей стране с 2016 года изменены условия льготного налогообложения доходов, полученных физическими лицами в виде процентов по вкладам. </a:t>
            </a:r>
          </a:p>
          <a:p>
            <a:r>
              <a:rPr lang="ru-RU" sz="1200" b="0" i="0" u="none" strike="noStrike" kern="1200" cap="none" dirty="0" smtClean="0">
                <a:solidFill>
                  <a:schemeClr val="tx1"/>
                </a:solidFill>
                <a:latin typeface="Calibri"/>
                <a:ea typeface="Calibri"/>
                <a:cs typeface="Calibri"/>
                <a:sym typeface="Calibri"/>
              </a:rPr>
              <a:t>Если разместить вклад в белорусских рублях на срок более 1 года, а вклад в иностранной валюте на срок более 2 лет, то подоходным налогом сумма процентов не облагается.</a:t>
            </a:r>
          </a:p>
          <a:p>
            <a:r>
              <a:rPr lang="ru-RU" sz="1200" b="0" i="0" u="none" strike="noStrike" kern="1200" cap="none" dirty="0" smtClean="0">
                <a:solidFill>
                  <a:schemeClr val="tx1"/>
                </a:solidFill>
                <a:latin typeface="Calibri"/>
                <a:ea typeface="Calibri"/>
                <a:cs typeface="Calibri"/>
                <a:sym typeface="Calibri"/>
              </a:rPr>
              <a:t>Таким образом, население поощряется к размещению своих свободных денежных средств на более длительные сроки, в этом случае у банков появляется большая степень определенности и существуют более благоприятные возможности для дальнейшего инвестирования средств.</a:t>
            </a:r>
          </a:p>
          <a:p>
            <a:r>
              <a:rPr lang="ru-RU" sz="1200" b="0" i="0" u="none" strike="noStrike" kern="1200" cap="none" dirty="0" smtClean="0">
                <a:solidFill>
                  <a:schemeClr val="tx1"/>
                </a:solidFill>
                <a:latin typeface="Calibri"/>
                <a:ea typeface="Calibri"/>
                <a:cs typeface="Calibri"/>
                <a:sym typeface="Calibri"/>
              </a:rPr>
              <a:t>При этом не следует забывать про положительный момент для вкладчика: «длинные» депозиты имеют более выгодную процентную ставку по сравнению с «короткими» вкладами.</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3063478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i="1" u="none" strike="noStrike" kern="1200" cap="none" dirty="0" smtClean="0">
                <a:solidFill>
                  <a:schemeClr val="tx1"/>
                </a:solidFill>
                <a:latin typeface="Calibri"/>
                <a:ea typeface="Calibri"/>
                <a:cs typeface="Calibri"/>
                <a:sym typeface="Calibri"/>
              </a:rPr>
              <a:t>Слайд 12</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Прогресс не стоит на месте, совершенствуются технологии, меняются приоритеты и предпочтения людей. Все больше клиентов желают управлять своими банковскими счетами и платежными карточками через сеть Интернет, не выходя из дома, в любой день недели, 24 часа в сутки.</a:t>
            </a:r>
          </a:p>
          <a:p>
            <a:r>
              <a:rPr lang="ru-RU" sz="1200" b="0" i="0" u="none" strike="noStrike" kern="1200" cap="none" dirty="0" smtClean="0">
                <a:solidFill>
                  <a:schemeClr val="tx1"/>
                </a:solidFill>
                <a:latin typeface="Calibri"/>
                <a:ea typeface="Calibri"/>
                <a:cs typeface="Calibri"/>
                <a:sym typeface="Calibri"/>
              </a:rPr>
              <a:t>Сегодня белорусские банки предоставляют своим клиентам такие возможности через использование </a:t>
            </a:r>
            <a:r>
              <a:rPr lang="ru-RU" sz="1200" b="0" i="0" u="none" strike="noStrike" kern="1200" cap="none" dirty="0" err="1" smtClean="0">
                <a:solidFill>
                  <a:schemeClr val="tx1"/>
                </a:solidFill>
                <a:latin typeface="Calibri"/>
                <a:ea typeface="Calibri"/>
                <a:cs typeface="Calibri"/>
                <a:sym typeface="Calibri"/>
              </a:rPr>
              <a:t>Интернет-банкинга</a:t>
            </a:r>
            <a:r>
              <a:rPr lang="ru-RU" sz="1200" b="0" i="0" u="none" strike="noStrike" kern="1200" cap="none" dirty="0" smtClean="0">
                <a:solidFill>
                  <a:schemeClr val="tx1"/>
                </a:solidFill>
                <a:latin typeface="Calibri"/>
                <a:ea typeface="Calibri"/>
                <a:cs typeface="Calibri"/>
                <a:sym typeface="Calibri"/>
              </a:rPr>
              <a:t> и его мобильной версии.</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Интернет-банкинг позволяет совершать операции круглосуточно вне зависимости от режима работы банка, выполнять широкий спектр операций, например:</a:t>
            </a:r>
          </a:p>
          <a:p>
            <a:r>
              <a:rPr lang="ru-RU" sz="1200" b="0" i="0" u="none" strike="noStrike" kern="1200" cap="none" dirty="0" smtClean="0">
                <a:solidFill>
                  <a:schemeClr val="tx1"/>
                </a:solidFill>
                <a:latin typeface="Calibri"/>
                <a:ea typeface="Calibri"/>
                <a:cs typeface="Calibri"/>
                <a:sym typeface="Calibri"/>
              </a:rPr>
              <a:t>оплачивать коммунальные услуги, мобильную и стационарную телефонную связь, услуги кабельного телевидения, Интернет-провайдеров и др.;</a:t>
            </a:r>
          </a:p>
          <a:p>
            <a:r>
              <a:rPr lang="ru-RU" sz="1200" b="0" i="0" u="none" strike="noStrike" kern="1200" cap="none" dirty="0" smtClean="0">
                <a:solidFill>
                  <a:schemeClr val="tx1"/>
                </a:solidFill>
                <a:latin typeface="Calibri"/>
                <a:ea typeface="Calibri"/>
                <a:cs typeface="Calibri"/>
                <a:sym typeface="Calibri"/>
              </a:rPr>
              <a:t>получать выписки о состоянии счетов, остатке кредитной задолженности;</a:t>
            </a:r>
          </a:p>
          <a:p>
            <a:r>
              <a:rPr lang="ru-RU" sz="1200" b="0" i="0" u="none" strike="noStrike" kern="1200" cap="none" dirty="0" smtClean="0">
                <a:solidFill>
                  <a:schemeClr val="tx1"/>
                </a:solidFill>
                <a:latin typeface="Calibri"/>
                <a:ea typeface="Calibri"/>
                <a:cs typeface="Calibri"/>
                <a:sym typeface="Calibri"/>
              </a:rPr>
              <a:t>осуществлять переводы денежных средств; </a:t>
            </a:r>
          </a:p>
          <a:p>
            <a:r>
              <a:rPr lang="ru-RU" sz="1200" b="0" i="0" u="none" strike="noStrike" kern="1200" cap="none" dirty="0" smtClean="0">
                <a:solidFill>
                  <a:schemeClr val="tx1"/>
                </a:solidFill>
                <a:latin typeface="Calibri"/>
                <a:ea typeface="Calibri"/>
                <a:cs typeface="Calibri"/>
                <a:sym typeface="Calibri"/>
              </a:rPr>
              <a:t>заблокировать/разблокировать карточку;</a:t>
            </a:r>
          </a:p>
          <a:p>
            <a:r>
              <a:rPr lang="ru-RU" sz="1200" b="0" i="0" u="none" strike="noStrike" kern="1200" cap="none" dirty="0" smtClean="0">
                <a:solidFill>
                  <a:schemeClr val="tx1"/>
                </a:solidFill>
                <a:latin typeface="Calibri"/>
                <a:ea typeface="Calibri"/>
                <a:cs typeface="Calibri"/>
                <a:sym typeface="Calibri"/>
              </a:rPr>
              <a:t>подключать/отключать дополнительные услуги и сервисы (индивидуальные лимиты, доступ за рубеж; 3-D </a:t>
            </a:r>
            <a:r>
              <a:rPr lang="ru-RU" sz="1200" b="0" i="0" u="none" strike="noStrike" kern="1200" cap="none" dirty="0" err="1" smtClean="0">
                <a:solidFill>
                  <a:schemeClr val="tx1"/>
                </a:solidFill>
                <a:latin typeface="Calibri"/>
                <a:ea typeface="Calibri"/>
                <a:cs typeface="Calibri"/>
                <a:sym typeface="Calibri"/>
              </a:rPr>
              <a:t>Secure</a:t>
            </a:r>
            <a:r>
              <a:rPr lang="ru-RU" sz="1200" b="0" i="0" u="none" strike="noStrike" kern="1200" cap="none" dirty="0" smtClean="0">
                <a:solidFill>
                  <a:schemeClr val="tx1"/>
                </a:solidFill>
                <a:latin typeface="Calibri"/>
                <a:ea typeface="Calibri"/>
                <a:cs typeface="Calibri"/>
                <a:sym typeface="Calibri"/>
              </a:rPr>
              <a:t> для безопасной оплаты по карточке в сети Интернет).</a:t>
            </a:r>
          </a:p>
          <a:p>
            <a:r>
              <a:rPr lang="ru-RU" sz="1200" b="0" i="0" u="none" strike="noStrike" kern="1200" cap="none" dirty="0" smtClean="0">
                <a:solidFill>
                  <a:schemeClr val="tx1"/>
                </a:solidFill>
                <a:latin typeface="Calibri"/>
                <a:ea typeface="Calibri"/>
                <a:cs typeface="Calibri"/>
                <a:sym typeface="Calibri"/>
              </a:rPr>
              <a:t>Не следует забывать, что при помощи </a:t>
            </a:r>
            <a:r>
              <a:rPr lang="ru-RU" sz="1200" b="0" i="0" u="none" strike="noStrike" kern="1200" cap="none" dirty="0" err="1" smtClean="0">
                <a:solidFill>
                  <a:schemeClr val="tx1"/>
                </a:solidFill>
                <a:latin typeface="Calibri"/>
                <a:ea typeface="Calibri"/>
                <a:cs typeface="Calibri"/>
                <a:sym typeface="Calibri"/>
              </a:rPr>
              <a:t>Интернет-банкинга</a:t>
            </a:r>
            <a:r>
              <a:rPr lang="ru-RU" sz="1200" b="0" i="0" u="none" strike="noStrike" kern="1200" cap="none" dirty="0" smtClean="0">
                <a:solidFill>
                  <a:schemeClr val="tx1"/>
                </a:solidFill>
                <a:latin typeface="Calibri"/>
                <a:ea typeface="Calibri"/>
                <a:cs typeface="Calibri"/>
                <a:sym typeface="Calibri"/>
              </a:rPr>
              <a:t> также можно управлять своими банковскими вкладами: открывать, пополнять, отзывать (при наличии в договоре такого права вкладчика).</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Для открытия вклада через Интернет необходимо быть владельцем дебетовой банковской платежной карточки и пользователем системы Интернет-банкинг. Подключиться к системе Интернет-банкинг можно в учреждениях банка, а также дистанционно на официальных сайтах банков. Доходность по Интернет-депозитам несколько выше в сравнении с обычными вкладами, что можно объяснить снижением нагрузки на сотрудников банка по обслуживанию и ведению таких депозитов.</a:t>
            </a:r>
          </a:p>
          <a:p>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2894691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a:xfrm>
            <a:off x="952500" y="685800"/>
            <a:ext cx="4953000" cy="3429000"/>
          </a:xfrm>
        </p:spPr>
      </p:sp>
      <p:sp>
        <p:nvSpPr>
          <p:cNvPr id="26627" name="Заметки 2"/>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13</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 какого возраста можно открывать вклад в банке? – с 14 лет.</a:t>
            </a:r>
          </a:p>
          <a:p>
            <a:r>
              <a:rPr lang="ru-RU" sz="1200" b="0" i="0" u="none" strike="noStrike" kern="1200" cap="none" dirty="0" smtClean="0">
                <a:solidFill>
                  <a:schemeClr val="tx1"/>
                </a:solidFill>
                <a:latin typeface="Calibri"/>
                <a:ea typeface="Calibri"/>
                <a:cs typeface="Calibri"/>
                <a:sym typeface="Calibri"/>
              </a:rPr>
              <a:t>Если ребенку еще нет 14-ти, то на его имя вклад могут открыть родители, родственники или знакомые.</a:t>
            </a:r>
          </a:p>
          <a:p>
            <a:r>
              <a:rPr lang="ru-RU" sz="1200" b="0" i="0" u="none" strike="noStrike" kern="1200" cap="none" dirty="0" smtClean="0">
                <a:solidFill>
                  <a:schemeClr val="tx1"/>
                </a:solidFill>
                <a:latin typeface="Calibri"/>
                <a:ea typeface="Calibri"/>
                <a:cs typeface="Calibri"/>
                <a:sym typeface="Calibri"/>
              </a:rPr>
              <a:t>Они будут являться владельцами вклада и распоряжаться им, например, снимать начисленные проценты или требовать возврат вклада до тех пор, как ребенку не исполнится 14 лет.</a:t>
            </a:r>
          </a:p>
          <a:p>
            <a:r>
              <a:rPr lang="ru-RU" sz="1200" b="0" i="0" u="none" strike="noStrike" kern="1200" cap="none" dirty="0" smtClean="0">
                <a:solidFill>
                  <a:schemeClr val="tx1"/>
                </a:solidFill>
                <a:latin typeface="Calibri"/>
                <a:ea typeface="Calibri"/>
                <a:cs typeface="Calibri"/>
                <a:sym typeface="Calibri"/>
              </a:rPr>
              <a:t>После достижения 14 лет ребенок может обратиться в банк с письменным требованием о распоряжении вкладом. После этого право владения вкладом перейдет к нему.</a:t>
            </a:r>
          </a:p>
          <a:p>
            <a:r>
              <a:rPr lang="ru-RU" sz="1200" b="0" i="0" u="none" strike="noStrike" kern="1200" cap="none" dirty="0" smtClean="0">
                <a:solidFill>
                  <a:schemeClr val="tx1"/>
                </a:solidFill>
                <a:latin typeface="Calibri"/>
                <a:ea typeface="Calibri"/>
                <a:cs typeface="Calibri"/>
                <a:sym typeface="Calibri"/>
              </a:rPr>
              <a:t>Если же он не предъявил это требование, то право распоряжаться вкладом перейдет к нему автоматически в 18 лет, то есть после достижения совершеннолетия.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2050872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Shape 170"/>
          <p:cNvSpPr>
            <a:spLocks noGrp="1" noRot="1" noChangeAspect="1" noTextEdit="1"/>
          </p:cNvSpPr>
          <p:nvPr>
            <p:ph type="sldImg" idx="2"/>
          </p:nvPr>
        </p:nvSpPr>
        <p:spPr>
          <a:xfrm>
            <a:off x="952500" y="685800"/>
            <a:ext cx="4953000" cy="3429000"/>
          </a:xfrm>
          <a:noFill/>
        </p:spPr>
      </p:sp>
      <p:sp>
        <p:nvSpPr>
          <p:cNvPr id="27651" name="Shape 171"/>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14</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Банк – это надежно!</a:t>
            </a:r>
          </a:p>
          <a:p>
            <a:r>
              <a:rPr lang="ru-RU" sz="1200" b="0" i="0" u="none" strike="noStrike" kern="1200" cap="none" dirty="0" smtClean="0">
                <a:solidFill>
                  <a:schemeClr val="tx1"/>
                </a:solidFill>
                <a:latin typeface="Calibri"/>
                <a:ea typeface="Calibri"/>
                <a:cs typeface="Calibri"/>
                <a:sym typeface="Calibri"/>
              </a:rPr>
              <a:t>Сохранность денежных вкладов населения в банке гарантирует государство. Если вдруг банк лишится лицензии и обанкротится? Кто вернет деньги вкладчикам? – Агентство по гарантированному возмещению банковских вкладов. Это государственная структура, существующая с 2008 года. В случае ликвидации любого банка  в Беларуси Агентство возвращает вкладчикам всю сумму вклада в той же валюте. Не важно, является ли вкладчик белорусом или иностранцем, свои деньги он сможет забрать после того, как напишет заявление о возмещении средств. Если же в обанкротившемся банке у него был размещен вклад и взят кредит, то на руки он получит разницу между этими суммами. </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Так, после отзыва лицензии на осуществление банковской деятельности у ЗАО «Дельта-Банк» в марте 2015 года у Агентства возникло обязательство произвести возмещение в размере 100% от суммы вкладов физических лиц. </a:t>
            </a:r>
          </a:p>
          <a:p>
            <a:r>
              <a:rPr lang="ru-RU" sz="1200" b="0" i="0" u="none" strike="noStrike" kern="1200" cap="none" dirty="0" smtClean="0">
                <a:solidFill>
                  <a:schemeClr val="tx1"/>
                </a:solidFill>
                <a:latin typeface="Calibri"/>
                <a:ea typeface="Calibri"/>
                <a:cs typeface="Calibri"/>
                <a:sym typeface="Calibri"/>
              </a:rPr>
              <a:t>К настоящему времени </a:t>
            </a:r>
            <a:r>
              <a:rPr lang="ru-RU" sz="1200" b="0" i="0" u="sng" strike="noStrike" kern="1200" cap="none" dirty="0" smtClean="0">
                <a:solidFill>
                  <a:schemeClr val="tx1"/>
                </a:solidFill>
                <a:latin typeface="Calibri"/>
                <a:ea typeface="Calibri"/>
                <a:cs typeface="Calibri"/>
                <a:sym typeface="Calibri"/>
              </a:rPr>
              <a:t>все вкладчики</a:t>
            </a:r>
            <a:r>
              <a:rPr lang="ru-RU" sz="1200" b="0" i="0" u="none" strike="noStrike" kern="1200" cap="none" dirty="0" smtClean="0">
                <a:solidFill>
                  <a:schemeClr val="tx1"/>
                </a:solidFill>
                <a:latin typeface="Calibri"/>
                <a:ea typeface="Calibri"/>
                <a:cs typeface="Calibri"/>
                <a:sym typeface="Calibri"/>
              </a:rPr>
              <a:t> банка, </a:t>
            </a:r>
            <a:r>
              <a:rPr lang="ru-RU" sz="1200" b="0" i="0" u="sng" strike="noStrike" kern="1200" cap="none" dirty="0" smtClean="0">
                <a:solidFill>
                  <a:schemeClr val="tx1"/>
                </a:solidFill>
                <a:latin typeface="Calibri"/>
                <a:ea typeface="Calibri"/>
                <a:cs typeface="Calibri"/>
                <a:sym typeface="Calibri"/>
              </a:rPr>
              <a:t>которые обратились</a:t>
            </a:r>
            <a:r>
              <a:rPr lang="ru-RU" sz="1200" b="0" i="0" u="none" strike="noStrike" kern="1200" cap="none" dirty="0" smtClean="0">
                <a:solidFill>
                  <a:schemeClr val="tx1"/>
                </a:solidFill>
                <a:latin typeface="Calibri"/>
                <a:ea typeface="Calibri"/>
                <a:cs typeface="Calibri"/>
                <a:sym typeface="Calibri"/>
              </a:rPr>
              <a:t> в Агентство, получили гарантированное законодательством возмещение, и обязательства перед физическими лицами выполнены практически полностью.</a:t>
            </a:r>
          </a:p>
          <a:p>
            <a:r>
              <a:rPr lang="ru-RU" sz="1200" b="0" i="0" u="none" strike="noStrike" kern="1200" cap="none" dirty="0" smtClean="0">
                <a:solidFill>
                  <a:schemeClr val="tx1"/>
                </a:solidFill>
                <a:latin typeface="Calibri"/>
                <a:ea typeface="Calibri"/>
                <a:cs typeface="Calibri"/>
                <a:sym typeface="Calibri"/>
              </a:rPr>
              <a:t>Не возмещены Агентством суммы вкладов только тем людям, которые по различным причинам </a:t>
            </a:r>
            <a:r>
              <a:rPr lang="ru-RU" sz="1200" b="0" i="0" u="sng" strike="noStrike" kern="1200" cap="none" dirty="0" smtClean="0">
                <a:solidFill>
                  <a:schemeClr val="tx1"/>
                </a:solidFill>
                <a:latin typeface="Calibri"/>
                <a:ea typeface="Calibri"/>
                <a:cs typeface="Calibri"/>
                <a:sym typeface="Calibri"/>
              </a:rPr>
              <a:t>не обратились с заявлением</a:t>
            </a:r>
            <a:r>
              <a:rPr lang="ru-RU" sz="1200" b="0" i="0" u="none" strike="noStrike" kern="1200" cap="none" dirty="0" smtClean="0">
                <a:solidFill>
                  <a:schemeClr val="tx1"/>
                </a:solidFill>
                <a:latin typeface="Calibri"/>
                <a:ea typeface="Calibri"/>
                <a:cs typeface="Calibri"/>
                <a:sym typeface="Calibri"/>
              </a:rPr>
              <a:t> в Агентство </a:t>
            </a:r>
            <a:r>
              <a:rPr lang="ru-RU" sz="1200" b="0" i="0" u="sng" strike="noStrike" kern="1200" cap="none" dirty="0" smtClean="0">
                <a:solidFill>
                  <a:schemeClr val="tx1"/>
                </a:solidFill>
                <a:latin typeface="Calibri"/>
                <a:ea typeface="Calibri"/>
                <a:cs typeface="Calibri"/>
                <a:sym typeface="Calibri"/>
              </a:rPr>
              <a:t>или не явились за получением</a:t>
            </a:r>
            <a:r>
              <a:rPr lang="ru-RU" sz="1200" b="0" i="0" u="none" strike="noStrike" kern="1200" cap="none" dirty="0" smtClean="0">
                <a:solidFill>
                  <a:schemeClr val="tx1"/>
                </a:solidFill>
                <a:latin typeface="Calibri"/>
                <a:ea typeface="Calibri"/>
                <a:cs typeface="Calibri"/>
                <a:sym typeface="Calibri"/>
              </a:rPr>
              <a:t> перечисленных на их имя денежных средств в ОАО «Банк Москва-Минск», который является банком-поверенным в рамках договорных отношений с Агентством.</a:t>
            </a:r>
          </a:p>
          <a:p>
            <a:r>
              <a:rPr lang="ru-RU" sz="1200" b="0" i="0" u="none" strike="noStrike" kern="1200" cap="none" dirty="0" smtClean="0">
                <a:solidFill>
                  <a:schemeClr val="tx1"/>
                </a:solidFill>
                <a:latin typeface="Calibri"/>
                <a:ea typeface="Calibri"/>
                <a:cs typeface="Calibri"/>
                <a:sym typeface="Calibri"/>
              </a:rPr>
              <a:t>Вот именно таким образом функционирует созданный государством механизм, обеспечивающий людям гарантированное возмещение их банковских вкладов в полном объеме.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3309608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ts val="0"/>
              </a:spcBef>
              <a:spcAft>
                <a:spcPct val="0"/>
              </a:spcAft>
              <a:buClrTx/>
              <a:buSzTx/>
              <a:buFontTx/>
              <a:buNone/>
              <a:tabLst/>
              <a:defRPr/>
            </a:pPr>
            <a:r>
              <a:rPr lang="ru-RU" sz="1200" b="1" i="1" u="none" strike="noStrike" kern="1200" cap="none" dirty="0" smtClean="0">
                <a:solidFill>
                  <a:schemeClr val="tx1"/>
                </a:solidFill>
                <a:latin typeface="Calibri"/>
                <a:ea typeface="Calibri"/>
                <a:cs typeface="Calibri"/>
                <a:sym typeface="Calibri"/>
              </a:rPr>
              <a:t>Слайд 15</a:t>
            </a:r>
          </a:p>
          <a:p>
            <a:pPr marL="0" marR="0" indent="0" algn="l" defTabSz="914400" rtl="0" eaLnBrk="0" fontAlgn="base" latinLnBrk="0" hangingPunct="0">
              <a:lnSpc>
                <a:spcPct val="100000"/>
              </a:lnSpc>
              <a:spcBef>
                <a:spcPts val="0"/>
              </a:spcBef>
              <a:spcAft>
                <a:spcPct val="0"/>
              </a:spcAft>
              <a:buClrTx/>
              <a:buSzTx/>
              <a:buFontTx/>
              <a:buNone/>
              <a:tabLst/>
              <a:defRPr/>
            </a:pP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Кстати, вот несколько интересных цифр относительно вкладчиков банков Республики Беларусь. </a:t>
            </a:r>
          </a:p>
          <a:p>
            <a:r>
              <a:rPr lang="ru-RU" sz="1200" b="0" i="0" u="none" strike="noStrike" kern="1200" cap="none" dirty="0" smtClean="0">
                <a:solidFill>
                  <a:schemeClr val="tx1"/>
                </a:solidFill>
                <a:latin typeface="Calibri"/>
                <a:ea typeface="Calibri"/>
                <a:cs typeface="Calibri"/>
                <a:sym typeface="Calibri"/>
              </a:rPr>
              <a:t>Сумма средств, приходящаяся </a:t>
            </a:r>
            <a:r>
              <a:rPr lang="ru-RU" sz="1200" b="1" i="0" u="none" strike="noStrike" kern="1200" cap="none" dirty="0" smtClean="0">
                <a:solidFill>
                  <a:schemeClr val="tx1"/>
                </a:solidFill>
                <a:latin typeface="Calibri"/>
                <a:ea typeface="Calibri"/>
                <a:cs typeface="Calibri"/>
                <a:sym typeface="Calibri"/>
              </a:rPr>
              <a:t>на одного вкладчика</a:t>
            </a:r>
            <a:r>
              <a:rPr lang="ru-RU" sz="1200" b="0" i="0" u="none" strike="noStrike" kern="1200" cap="none" dirty="0" smtClean="0">
                <a:solidFill>
                  <a:schemeClr val="tx1"/>
                </a:solidFill>
                <a:latin typeface="Calibri"/>
                <a:ea typeface="Calibri"/>
                <a:cs typeface="Calibri"/>
                <a:sym typeface="Calibri"/>
              </a:rPr>
              <a:t> в банках нашей страны, </a:t>
            </a:r>
            <a:r>
              <a:rPr lang="ru-RU" sz="1200" b="1" i="0" u="none" strike="noStrike" kern="1200" cap="none" dirty="0" smtClean="0">
                <a:solidFill>
                  <a:schemeClr val="tx1"/>
                </a:solidFill>
                <a:latin typeface="Calibri"/>
                <a:ea typeface="Calibri"/>
                <a:cs typeface="Calibri"/>
                <a:sym typeface="Calibri"/>
              </a:rPr>
              <a:t>составляет</a:t>
            </a:r>
            <a:r>
              <a:rPr lang="ru-RU" sz="1200" b="0" i="0" u="none" strike="noStrike" kern="1200" cap="none" dirty="0" smtClean="0">
                <a:solidFill>
                  <a:schemeClr val="tx1"/>
                </a:solidFill>
                <a:latin typeface="Calibri"/>
                <a:ea typeface="Calibri"/>
                <a:cs typeface="Calibri"/>
                <a:sym typeface="Calibri"/>
              </a:rPr>
              <a:t> – </a:t>
            </a:r>
            <a:r>
              <a:rPr lang="ru-RU" sz="1200" b="1" i="0" u="none" strike="noStrike" kern="1200" cap="none" dirty="0" smtClean="0">
                <a:solidFill>
                  <a:schemeClr val="tx1"/>
                </a:solidFill>
                <a:latin typeface="Calibri"/>
                <a:ea typeface="Calibri"/>
                <a:cs typeface="Calibri"/>
                <a:sym typeface="Calibri"/>
              </a:rPr>
              <a:t>6,97 тыс</a:t>
            </a:r>
            <a:r>
              <a:rPr lang="ru-RU" sz="1200" b="0" i="0" u="none" strike="noStrike" kern="1200" cap="none" dirty="0" smtClean="0">
                <a:solidFill>
                  <a:schemeClr val="tx1"/>
                </a:solidFill>
                <a:latin typeface="Calibri"/>
                <a:ea typeface="Calibri"/>
                <a:cs typeface="Calibri"/>
                <a:sym typeface="Calibri"/>
              </a:rPr>
              <a:t>. рублей (во всех валютах).</a:t>
            </a:r>
            <a:endParaRPr lang="en-US" sz="1200" b="0" i="0" u="none" strike="noStrike" kern="1200" cap="none" dirty="0" smtClean="0">
              <a:solidFill>
                <a:schemeClr val="tx1"/>
              </a:solidFill>
              <a:latin typeface="Calibri"/>
              <a:ea typeface="Calibri"/>
              <a:cs typeface="Calibri"/>
              <a:sym typeface="Calibri"/>
            </a:endParaRPr>
          </a:p>
          <a:p>
            <a:endParaRPr lang="en-US"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Статистические данные по вкладчикам на основании </a:t>
            </a:r>
            <a:r>
              <a:rPr lang="ru-RU" sz="1200" b="0" i="0" u="none" strike="noStrike" kern="1200" cap="none" dirty="0" err="1" smtClean="0">
                <a:solidFill>
                  <a:schemeClr val="tx1"/>
                </a:solidFill>
                <a:latin typeface="Calibri"/>
                <a:ea typeface="Calibri"/>
                <a:cs typeface="Calibri"/>
                <a:sym typeface="Calibri"/>
              </a:rPr>
              <a:t>гендерного</a:t>
            </a:r>
            <a:r>
              <a:rPr lang="ru-RU" sz="1200" b="0" i="0" u="none" strike="noStrike" kern="1200" cap="none" dirty="0" smtClean="0">
                <a:solidFill>
                  <a:schemeClr val="tx1"/>
                </a:solidFill>
                <a:latin typeface="Calibri"/>
                <a:ea typeface="Calibri"/>
                <a:cs typeface="Calibri"/>
                <a:sym typeface="Calibri"/>
              </a:rPr>
              <a:t> признака (мужчины, женщины) свидетельствуют о том, что доля срочных банковских депозитов </a:t>
            </a:r>
            <a:r>
              <a:rPr lang="ru-RU" sz="1200" b="1" i="0" u="none" strike="noStrike" kern="1200" cap="none" dirty="0" smtClean="0">
                <a:solidFill>
                  <a:schemeClr val="tx1"/>
                </a:solidFill>
                <a:latin typeface="Calibri"/>
                <a:ea typeface="Calibri"/>
                <a:cs typeface="Calibri"/>
                <a:sym typeface="Calibri"/>
              </a:rPr>
              <a:t>женщин</a:t>
            </a:r>
            <a:r>
              <a:rPr lang="ru-RU" sz="1200" b="0" i="0" u="none" strike="noStrike" kern="1200" cap="none" dirty="0" smtClean="0">
                <a:solidFill>
                  <a:schemeClr val="tx1"/>
                </a:solidFill>
                <a:latin typeface="Calibri"/>
                <a:ea typeface="Calibri"/>
                <a:cs typeface="Calibri"/>
                <a:sym typeface="Calibri"/>
              </a:rPr>
              <a:t> в общем объеме срочных банковских вкладов равна </a:t>
            </a:r>
            <a:r>
              <a:rPr lang="ru-RU" sz="1200" b="1" i="0" u="none" strike="noStrike" kern="1200" cap="none" dirty="0" smtClean="0">
                <a:solidFill>
                  <a:schemeClr val="tx1"/>
                </a:solidFill>
                <a:latin typeface="Calibri"/>
                <a:ea typeface="Calibri"/>
                <a:cs typeface="Calibri"/>
                <a:sym typeface="Calibri"/>
              </a:rPr>
              <a:t>57,6%</a:t>
            </a:r>
            <a:r>
              <a:rPr lang="ru-RU" sz="1200" b="0" i="0" u="none" strike="noStrike" kern="1200" cap="none" dirty="0" smtClean="0">
                <a:solidFill>
                  <a:schemeClr val="tx1"/>
                </a:solidFill>
                <a:latin typeface="Calibri"/>
                <a:ea typeface="Calibri"/>
                <a:cs typeface="Calibri"/>
                <a:sym typeface="Calibri"/>
              </a:rPr>
              <a:t>, в то время как </a:t>
            </a:r>
            <a:r>
              <a:rPr lang="ru-RU" sz="1200" b="1" i="0" u="none" strike="noStrike" kern="1200" cap="none" dirty="0" smtClean="0">
                <a:solidFill>
                  <a:schemeClr val="tx1"/>
                </a:solidFill>
                <a:latin typeface="Calibri"/>
                <a:ea typeface="Calibri"/>
                <a:cs typeface="Calibri"/>
                <a:sym typeface="Calibri"/>
              </a:rPr>
              <a:t>мужской</a:t>
            </a:r>
            <a:r>
              <a:rPr lang="ru-RU" sz="1200" b="0" i="0" u="none" strike="noStrike" kern="1200" cap="none" dirty="0" smtClean="0">
                <a:solidFill>
                  <a:schemeClr val="tx1"/>
                </a:solidFill>
                <a:latin typeface="Calibri"/>
                <a:ea typeface="Calibri"/>
                <a:cs typeface="Calibri"/>
                <a:sym typeface="Calibri"/>
              </a:rPr>
              <a:t> группы – </a:t>
            </a:r>
            <a:r>
              <a:rPr lang="ru-RU" sz="1200" b="1" i="0" u="none" strike="noStrike" kern="1200" cap="none" dirty="0" smtClean="0">
                <a:solidFill>
                  <a:schemeClr val="tx1"/>
                </a:solidFill>
                <a:latin typeface="Calibri"/>
                <a:ea typeface="Calibri"/>
                <a:cs typeface="Calibri"/>
                <a:sym typeface="Calibri"/>
              </a:rPr>
              <a:t>42,4%</a:t>
            </a:r>
            <a:r>
              <a:rPr lang="ru-RU" sz="1200" b="0" i="0" u="none" strike="noStrike" kern="1200" cap="none" dirty="0" smtClean="0">
                <a:solidFill>
                  <a:schemeClr val="tx1"/>
                </a:solidFill>
                <a:latin typeface="Calibri"/>
                <a:ea typeface="Calibri"/>
                <a:cs typeface="Calibri"/>
                <a:sym typeface="Calibri"/>
              </a:rPr>
              <a:t>.</a:t>
            </a:r>
          </a:p>
          <a:p>
            <a:r>
              <a:rPr lang="ru-RU" sz="1200" b="0" i="0" u="none" strike="noStrike" kern="1200" cap="none" dirty="0" smtClean="0">
                <a:solidFill>
                  <a:schemeClr val="tx1"/>
                </a:solidFill>
                <a:latin typeface="Calibri"/>
                <a:ea typeface="Calibri"/>
                <a:cs typeface="Calibri"/>
                <a:sym typeface="Calibri"/>
              </a:rPr>
              <a:t>Как видите, в этом вопросе женская часть населения страны «обскакала» мужчин.</a:t>
            </a:r>
          </a:p>
          <a:p>
            <a:r>
              <a:rPr lang="ru-RU" sz="1200" b="0" i="0" u="none" strike="noStrike" kern="1200" cap="none" dirty="0" smtClean="0">
                <a:solidFill>
                  <a:schemeClr val="tx1"/>
                </a:solidFill>
                <a:latin typeface="Calibri"/>
                <a:ea typeface="Calibri"/>
                <a:cs typeface="Calibri"/>
                <a:sym typeface="Calibri"/>
              </a:rPr>
              <a:t> </a:t>
            </a: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err="1" smtClean="0">
                <a:solidFill>
                  <a:schemeClr val="tx1"/>
                </a:solidFill>
                <a:latin typeface="Calibri"/>
                <a:ea typeface="Calibri"/>
                <a:cs typeface="Calibri"/>
                <a:sym typeface="Calibri"/>
              </a:rPr>
              <a:t>Cреднестатистическими</a:t>
            </a:r>
            <a:r>
              <a:rPr lang="ru-RU" sz="1200" b="0" i="0" u="none" strike="noStrike" kern="1200" cap="none" dirty="0" smtClean="0">
                <a:solidFill>
                  <a:schemeClr val="tx1"/>
                </a:solidFill>
                <a:latin typeface="Calibri"/>
                <a:ea typeface="Calibri"/>
                <a:cs typeface="Calibri"/>
                <a:sym typeface="Calibri"/>
              </a:rPr>
              <a:t> белорусскими вкладчиками можно считать: мужчину в возрасте свыше от </a:t>
            </a:r>
            <a:r>
              <a:rPr lang="ru-RU" sz="1200" b="1" i="0" u="none" strike="noStrike" kern="1200" cap="none" dirty="0" smtClean="0">
                <a:solidFill>
                  <a:schemeClr val="tx1"/>
                </a:solidFill>
                <a:latin typeface="Calibri"/>
                <a:ea typeface="Calibri"/>
                <a:cs typeface="Calibri"/>
                <a:sym typeface="Calibri"/>
              </a:rPr>
              <a:t>26 до 60 лет</a:t>
            </a:r>
            <a:r>
              <a:rPr lang="ru-RU" sz="1200" b="0" i="0" u="none" strike="noStrike" kern="1200" cap="none" dirty="0" smtClean="0">
                <a:solidFill>
                  <a:schemeClr val="tx1"/>
                </a:solidFill>
                <a:latin typeface="Calibri"/>
                <a:ea typeface="Calibri"/>
                <a:cs typeface="Calibri"/>
                <a:sym typeface="Calibri"/>
              </a:rPr>
              <a:t> разместившего в банках денежные средства в сумме </a:t>
            </a:r>
            <a:r>
              <a:rPr lang="ru-RU" sz="1200" b="1" i="0" u="none" strike="noStrike" kern="1200" cap="none" dirty="0" smtClean="0">
                <a:solidFill>
                  <a:schemeClr val="tx1"/>
                </a:solidFill>
                <a:latin typeface="Calibri"/>
                <a:ea typeface="Calibri"/>
                <a:cs typeface="Calibri"/>
                <a:sym typeface="Calibri"/>
              </a:rPr>
              <a:t>7,9</a:t>
            </a:r>
            <a:r>
              <a:rPr lang="ru-RU" sz="1200" b="0" i="0" u="none" strike="noStrike" kern="1200" cap="none" dirty="0" smtClean="0">
                <a:solidFill>
                  <a:schemeClr val="tx1"/>
                </a:solidFill>
                <a:latin typeface="Calibri"/>
                <a:ea typeface="Calibri"/>
                <a:cs typeface="Calibri"/>
                <a:sym typeface="Calibri"/>
              </a:rPr>
              <a:t> тыс. рублей и женщину в возрасте свыше </a:t>
            </a:r>
            <a:r>
              <a:rPr lang="ru-RU" sz="1200" b="1" i="0" u="none" strike="noStrike" kern="1200" cap="none" dirty="0" smtClean="0">
                <a:solidFill>
                  <a:schemeClr val="tx1"/>
                </a:solidFill>
                <a:latin typeface="Calibri"/>
                <a:ea typeface="Calibri"/>
                <a:cs typeface="Calibri"/>
                <a:sym typeface="Calibri"/>
              </a:rPr>
              <a:t>55 лет</a:t>
            </a:r>
            <a:r>
              <a:rPr lang="ru-RU" sz="1200" b="0" i="0" u="none" strike="noStrike" kern="1200" cap="none" dirty="0" smtClean="0">
                <a:solidFill>
                  <a:schemeClr val="tx1"/>
                </a:solidFill>
                <a:latin typeface="Calibri"/>
                <a:ea typeface="Calibri"/>
                <a:cs typeface="Calibri"/>
                <a:sym typeface="Calibri"/>
              </a:rPr>
              <a:t> разметившую в банках денежные средства в размере </a:t>
            </a:r>
            <a:r>
              <a:rPr lang="ru-RU" sz="1200" b="1" i="0" u="none" strike="noStrike" kern="1200" cap="none" dirty="0" smtClean="0">
                <a:solidFill>
                  <a:schemeClr val="tx1"/>
                </a:solidFill>
                <a:latin typeface="Calibri"/>
                <a:ea typeface="Calibri"/>
                <a:cs typeface="Calibri"/>
                <a:sym typeface="Calibri"/>
              </a:rPr>
              <a:t>7,07</a:t>
            </a:r>
            <a:r>
              <a:rPr lang="ru-RU" sz="1200" b="0" i="0" u="none" strike="noStrike" kern="1200" cap="none" dirty="0" smtClean="0">
                <a:solidFill>
                  <a:schemeClr val="tx1"/>
                </a:solidFill>
                <a:latin typeface="Calibri"/>
                <a:ea typeface="Calibri"/>
                <a:cs typeface="Calibri"/>
                <a:sym typeface="Calibri"/>
              </a:rPr>
              <a:t> тыс. рублей.</a:t>
            </a:r>
          </a:p>
          <a:p>
            <a:pPr marL="0" marR="0" indent="0" algn="l" defTabSz="914400" rtl="0" eaLnBrk="0" fontAlgn="base" latinLnBrk="0" hangingPunct="0">
              <a:lnSpc>
                <a:spcPct val="100000"/>
              </a:lnSpc>
              <a:spcBef>
                <a:spcPts val="0"/>
              </a:spcBef>
              <a:spcAft>
                <a:spcPct val="0"/>
              </a:spcAft>
              <a:buClrTx/>
              <a:buSzTx/>
              <a:buFontTx/>
              <a:buNone/>
              <a:tabLst/>
              <a:defRPr/>
            </a:pPr>
            <a:endParaRPr lang="ru-RU" sz="1200" b="0" i="0" u="none" strike="noStrike" kern="1200" cap="none" dirty="0" smtClean="0">
              <a:solidFill>
                <a:schemeClr val="tx1"/>
              </a:solidFill>
              <a:latin typeface="Calibri"/>
              <a:ea typeface="Calibri"/>
              <a:cs typeface="Calibri"/>
              <a:sym typeface="Calibri"/>
            </a:endParaRP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smtClean="0">
                <a:solidFill>
                  <a:schemeClr val="tx1"/>
                </a:solidFill>
                <a:latin typeface="Calibri"/>
                <a:ea typeface="Calibri"/>
                <a:cs typeface="Calibri"/>
                <a:sym typeface="Calibri"/>
              </a:rPr>
              <a:t>Интересно, что вкладчиками нашей страны являются, как резиденты, так и нерезиденты. Доля вкладчиков-</a:t>
            </a:r>
            <a:r>
              <a:rPr lang="ru-RU" sz="1200" b="1" i="0" u="none" strike="noStrike" kern="1200" cap="none" dirty="0" smtClean="0">
                <a:solidFill>
                  <a:schemeClr val="tx1"/>
                </a:solidFill>
                <a:latin typeface="Calibri"/>
                <a:ea typeface="Calibri"/>
                <a:cs typeface="Calibri"/>
                <a:sym typeface="Calibri"/>
              </a:rPr>
              <a:t>резидентов</a:t>
            </a:r>
            <a:r>
              <a:rPr lang="ru-RU" sz="1200" b="0" i="0" u="none" strike="noStrike" kern="1200" cap="none" dirty="0" smtClean="0">
                <a:solidFill>
                  <a:schemeClr val="tx1"/>
                </a:solidFill>
                <a:latin typeface="Calibri"/>
                <a:ea typeface="Calibri"/>
                <a:cs typeface="Calibri"/>
                <a:sym typeface="Calibri"/>
              </a:rPr>
              <a:t> – </a:t>
            </a:r>
            <a:r>
              <a:rPr lang="ru-RU" sz="1200" b="1" i="0" u="none" strike="noStrike" kern="1200" cap="none" dirty="0" smtClean="0">
                <a:solidFill>
                  <a:schemeClr val="tx1"/>
                </a:solidFill>
                <a:latin typeface="Calibri"/>
                <a:ea typeface="Calibri"/>
                <a:cs typeface="Calibri"/>
                <a:sym typeface="Calibri"/>
              </a:rPr>
              <a:t>97%</a:t>
            </a:r>
            <a:r>
              <a:rPr lang="ru-RU" sz="1200" b="0" i="0" u="none" strike="noStrike" kern="1200" cap="none" dirty="0" smtClean="0">
                <a:solidFill>
                  <a:schemeClr val="tx1"/>
                </a:solidFill>
                <a:latin typeface="Calibri"/>
                <a:ea typeface="Calibri"/>
                <a:cs typeface="Calibri"/>
                <a:sym typeface="Calibri"/>
              </a:rPr>
              <a:t>, а доля вкладчиков – </a:t>
            </a:r>
            <a:r>
              <a:rPr lang="ru-RU" sz="1200" b="1" i="0" u="none" strike="noStrike" kern="1200" cap="none" dirty="0" smtClean="0">
                <a:solidFill>
                  <a:schemeClr val="tx1"/>
                </a:solidFill>
                <a:latin typeface="Calibri"/>
                <a:ea typeface="Calibri"/>
                <a:cs typeface="Calibri"/>
                <a:sym typeface="Calibri"/>
              </a:rPr>
              <a:t>нерезидентов</a:t>
            </a:r>
            <a:r>
              <a:rPr lang="ru-RU" sz="1200" b="0" i="0" u="none" strike="noStrike" kern="1200" cap="none" dirty="0" smtClean="0">
                <a:solidFill>
                  <a:schemeClr val="tx1"/>
                </a:solidFill>
                <a:latin typeface="Calibri"/>
                <a:ea typeface="Calibri"/>
                <a:cs typeface="Calibri"/>
                <a:sym typeface="Calibri"/>
              </a:rPr>
              <a:t> равна </a:t>
            </a:r>
            <a:r>
              <a:rPr lang="ru-RU" sz="1200" b="1" i="0" u="none" strike="noStrike" kern="1200" cap="none" dirty="0" smtClean="0">
                <a:solidFill>
                  <a:schemeClr val="tx1"/>
                </a:solidFill>
                <a:latin typeface="Calibri"/>
                <a:ea typeface="Calibri"/>
                <a:cs typeface="Calibri"/>
                <a:sym typeface="Calibri"/>
              </a:rPr>
              <a:t>3%</a:t>
            </a:r>
            <a:r>
              <a:rPr lang="ru-RU" sz="1200" b="0" i="0" u="none" strike="noStrike" kern="1200" cap="none" dirty="0" smtClean="0">
                <a:solidFill>
                  <a:schemeClr val="tx1"/>
                </a:solidFill>
                <a:latin typeface="Calibri"/>
                <a:ea typeface="Calibri"/>
                <a:cs typeface="Calibri"/>
                <a:sym typeface="Calibri"/>
              </a:rPr>
              <a:t>. </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pPr marL="0" marR="0" indent="0" algn="l" defTabSz="914400" rtl="0" eaLnBrk="0" fontAlgn="base" latinLnBrk="0" hangingPunct="0">
              <a:lnSpc>
                <a:spcPct val="100000"/>
              </a:lnSpc>
              <a:spcBef>
                <a:spcPts val="0"/>
              </a:spcBef>
              <a:spcAft>
                <a:spcPct val="0"/>
              </a:spcAft>
              <a:buClrTx/>
              <a:buSzTx/>
              <a:buFontTx/>
              <a:buNone/>
              <a:tabLst/>
              <a:defRPr/>
            </a:pPr>
            <a:r>
              <a:rPr lang="ru-RU" sz="1200" b="1" i="1" u="none" strike="noStrike" kern="1200" cap="none" dirty="0" smtClean="0">
                <a:solidFill>
                  <a:schemeClr val="tx1"/>
                </a:solidFill>
                <a:latin typeface="Calibri"/>
                <a:ea typeface="Calibri"/>
                <a:cs typeface="Calibri"/>
                <a:sym typeface="Calibri"/>
              </a:rPr>
              <a:t>Слайд 16</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Банковские вклады – традиционный, надежный и простой способ сохранения денег. И большинство людей накапливают деньги именно посредством банковских вкладов, но существуют также и другие способы инвестирования – можно приобрести драгоценные металлы и камни, купить ценные бумаги, вложить деньги в фонды </a:t>
            </a:r>
            <a:r>
              <a:rPr lang="ru-RU" sz="1200" b="0" i="0" u="none" strike="noStrike" kern="1200" cap="none" smtClean="0">
                <a:solidFill>
                  <a:schemeClr val="tx1"/>
                </a:solidFill>
                <a:latin typeface="Calibri"/>
                <a:ea typeface="Calibri"/>
                <a:cs typeface="Calibri"/>
                <a:sym typeface="Calibri"/>
              </a:rPr>
              <a:t>банковского управления.</a:t>
            </a:r>
            <a:endParaRPr lang="ru-RU" sz="1200" b="0" i="0" u="none" strike="noStrike" kern="1200" cap="none" dirty="0" smtClean="0">
              <a:solidFill>
                <a:schemeClr val="tx1"/>
              </a:solidFill>
              <a:latin typeface="Calibri"/>
              <a:ea typeface="Calibri"/>
              <a:cs typeface="Calibri"/>
              <a:sym typeface="Calibri"/>
            </a:endParaRP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В целях диверсификации инвестиционного портфеля можно вложить деньги в </a:t>
            </a:r>
            <a:r>
              <a:rPr lang="ru-RU" sz="1200" b="1" i="0" u="none" strike="noStrike" kern="1200" cap="none" dirty="0" smtClean="0">
                <a:solidFill>
                  <a:schemeClr val="tx1"/>
                </a:solidFill>
                <a:latin typeface="Calibri"/>
                <a:ea typeface="Calibri"/>
                <a:cs typeface="Calibri"/>
                <a:sym typeface="Calibri"/>
              </a:rPr>
              <a:t>драгоценные металлы</a:t>
            </a:r>
            <a:r>
              <a:rPr lang="ru-RU" sz="1200" b="0" i="0" u="none" strike="noStrike" kern="1200" cap="none" dirty="0" smtClean="0">
                <a:solidFill>
                  <a:schemeClr val="tx1"/>
                </a:solidFill>
                <a:latin typeface="Calibri"/>
                <a:ea typeface="Calibri"/>
                <a:cs typeface="Calibri"/>
                <a:sym typeface="Calibri"/>
              </a:rPr>
              <a:t>. Однако следует помнить, что инвестирование в драгоценные металлы – это инструмент в основном долгосрочного инвестирования. При долговременном инвестировании стоимость золота возрастает значительно выше стоимости всех основных валют.</a:t>
            </a:r>
            <a:endParaRPr lang="en-US" sz="1200" b="0" i="0" u="none" strike="noStrike" kern="1200" cap="none" dirty="0" smtClean="0">
              <a:solidFill>
                <a:schemeClr val="tx1"/>
              </a:solidFill>
              <a:latin typeface="Calibri"/>
              <a:ea typeface="Calibri"/>
              <a:cs typeface="Calibri"/>
              <a:sym typeface="Calibri"/>
            </a:endParaRPr>
          </a:p>
          <a:p>
            <a:endParaRPr lang="ru-RU" sz="1200" b="0" i="0" u="none" strike="noStrike" kern="1200" cap="none" dirty="0" smtClean="0">
              <a:solidFill>
                <a:schemeClr val="tx1"/>
              </a:solidFill>
              <a:latin typeface="Calibri"/>
              <a:ea typeface="Calibri"/>
              <a:cs typeface="Calibri"/>
              <a:sym typeface="Calibri"/>
            </a:endParaRP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smtClean="0">
                <a:solidFill>
                  <a:schemeClr val="tx1"/>
                </a:solidFill>
                <a:latin typeface="Calibri"/>
                <a:ea typeface="Calibri"/>
                <a:cs typeface="Calibri"/>
                <a:sym typeface="Calibri"/>
              </a:rPr>
              <a:t>Банки</a:t>
            </a:r>
            <a:r>
              <a:rPr lang="ru-RU" sz="1200" b="0" i="0" u="none" strike="noStrike" kern="1200" cap="none" baseline="0"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предлагают для продажи </a:t>
            </a:r>
            <a:r>
              <a:rPr lang="ru-RU" sz="1200" b="1" i="0" u="none" strike="noStrike" kern="1200" cap="none" dirty="0" smtClean="0">
                <a:solidFill>
                  <a:schemeClr val="tx1"/>
                </a:solidFill>
                <a:latin typeface="Calibri"/>
                <a:ea typeface="Calibri"/>
                <a:cs typeface="Calibri"/>
                <a:sym typeface="Calibri"/>
              </a:rPr>
              <a:t>драгоценные камни</a:t>
            </a:r>
            <a:r>
              <a:rPr lang="ru-RU" sz="1200" b="1" i="0" u="none" strike="noStrike" kern="1200" cap="none" baseline="0" dirty="0" smtClean="0">
                <a:solidFill>
                  <a:schemeClr val="tx1"/>
                </a:solidFill>
                <a:latin typeface="Calibri"/>
                <a:ea typeface="Calibri"/>
                <a:cs typeface="Calibri"/>
                <a:sym typeface="Calibri"/>
              </a:rPr>
              <a:t> </a:t>
            </a:r>
            <a:r>
              <a:rPr lang="ru-RU" sz="1200" b="0" i="0" u="none" strike="noStrike" kern="1200" cap="none" baseline="0"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аттестованные бриллианты различных качественно–цветовых характеристик и форм огранок, различной массы. Аттестат – документ, удостоверяющий подлинность драгоценного камня и содержащий основные сведения о драгоценном камне, выдаваемый экспертной комиссией Национального банка. Аттестат качества на бриллианты имеет соответствующую защиту от подделки. </a:t>
            </a:r>
            <a:r>
              <a:rPr lang="ru-RU" sz="1200" b="1" i="0" u="none" strike="noStrike" kern="1200" cap="none" baseline="0" dirty="0" smtClean="0">
                <a:solidFill>
                  <a:schemeClr val="tx1"/>
                </a:solidFill>
                <a:latin typeface="Calibri"/>
                <a:ea typeface="Calibri"/>
                <a:cs typeface="Calibri"/>
                <a:sym typeface="Calibri"/>
              </a:rPr>
              <a:t>Кстати, если вы купили бриллиант с целью сбережения денег, то не вскрывайте упаковку  дома! Назад Национальный банк выкупает бриллианты только в невскрытой упаковке и с аттестатом качества!</a:t>
            </a:r>
            <a:endParaRPr lang="ru-RU" sz="1200" b="1" i="0" u="none" strike="noStrike" kern="1200" cap="none" dirty="0" smtClean="0">
              <a:solidFill>
                <a:schemeClr val="tx1"/>
              </a:solidFill>
              <a:latin typeface="Calibri"/>
              <a:ea typeface="Calibri"/>
              <a:cs typeface="Calibri"/>
              <a:sym typeface="Calibri"/>
            </a:endParaRPr>
          </a:p>
          <a:p>
            <a:endParaRPr lang="ru-RU" sz="1200" b="0" i="0" u="none" strike="noStrike" kern="1200" cap="none" dirty="0" smtClean="0">
              <a:solidFill>
                <a:schemeClr val="tx1"/>
              </a:solidFill>
              <a:latin typeface="Calibri"/>
              <a:sym typeface="Calibri"/>
            </a:endParaRPr>
          </a:p>
          <a:p>
            <a:r>
              <a:rPr lang="ru-RU" sz="1200" b="0" i="0" u="none" strike="noStrike" kern="1200" cap="none" dirty="0" smtClean="0">
                <a:solidFill>
                  <a:schemeClr val="tx1"/>
                </a:solidFill>
                <a:latin typeface="Calibri"/>
                <a:ea typeface="Calibri"/>
                <a:cs typeface="Calibri"/>
                <a:sym typeface="Calibri"/>
              </a:rPr>
              <a:t>Под общим названием </a:t>
            </a:r>
            <a:r>
              <a:rPr lang="ru-RU" sz="1200" b="1" i="0" u="none" strike="noStrike" kern="1200" cap="none" dirty="0" smtClean="0">
                <a:solidFill>
                  <a:schemeClr val="tx1"/>
                </a:solidFill>
                <a:latin typeface="Calibri"/>
                <a:ea typeface="Calibri"/>
                <a:cs typeface="Calibri"/>
                <a:sym typeface="Calibri"/>
              </a:rPr>
              <a:t>ценные бумаги </a:t>
            </a:r>
            <a:r>
              <a:rPr lang="ru-RU" sz="1200" b="0" i="0" u="none" strike="noStrike" kern="1200" cap="none" dirty="0" smtClean="0">
                <a:solidFill>
                  <a:schemeClr val="tx1"/>
                </a:solidFill>
                <a:latin typeface="Calibri"/>
                <a:ea typeface="Calibri"/>
                <a:cs typeface="Calibri"/>
                <a:sym typeface="Calibri"/>
              </a:rPr>
              <a:t>подразумевают обычно акции и облигации, хотя есть и более сложные инструменты для профессионалов. Конечно, инвестирование в ценные бумаги – это целая наука. И как любая профессия или знание, требует обучения. Акции являются намного более рискованным инструментом, чем облигации. Инвестиции в облигации имеют достаточно низкую степень риска. Более того, их можно свести практически до нуля, если инвестировать в государственные облигации. Однако своеобразной платой за отсутствие рисков будут невысокие ставки. Инвестиции в акции способны приносить высокий доход за короткий срок. При инвестировании в акции доходы можно получать от дивидендных выплат или же от изменения рыночной цены акции. Однако, как мы говорили,  высокая доходность приносит и высокий риск. Основные особенности такого рынка – резкие взлеты и падения.</a:t>
            </a:r>
            <a:r>
              <a:rPr lang="ru-RU" dirty="0" smtClean="0"/>
              <a:t/>
            </a:r>
            <a:br>
              <a:rPr lang="ru-RU" dirty="0" smtClean="0"/>
            </a:br>
            <a:endParaRPr lang="ru-RU" dirty="0" smtClean="0"/>
          </a:p>
          <a:p>
            <a:r>
              <a:rPr lang="ru-RU" sz="1200" b="1" i="0" u="none" strike="noStrike" kern="1200" cap="none" dirty="0" smtClean="0">
                <a:solidFill>
                  <a:schemeClr val="tx1"/>
                </a:solidFill>
                <a:latin typeface="Calibri"/>
                <a:ea typeface="Calibri"/>
                <a:cs typeface="Calibri"/>
                <a:sym typeface="Calibri"/>
              </a:rPr>
              <a:t>Фонд банковского управления</a:t>
            </a:r>
            <a:r>
              <a:rPr lang="ru-RU" sz="1200" b="0" i="0" u="none" strike="noStrike" kern="1200" cap="none" dirty="0" smtClean="0">
                <a:solidFill>
                  <a:schemeClr val="tx1"/>
                </a:solidFill>
                <a:latin typeface="Calibri"/>
                <a:ea typeface="Calibri"/>
                <a:cs typeface="Calibri"/>
                <a:sym typeface="Calibri"/>
              </a:rPr>
              <a:t> – это форма инвестирования, которая заключается в объединении банком денежных средств множества частных лиц и предприятий для профессионального управления ими с целью получения прибыли на финансовом рынке. Инвестирование средств в фонды банковского управления  тоже имеет свою привлекательную сторону. Обладая небольшой денежной суммой, вы получаете все преимущества крупного игрока на финансовом рынке.</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Shape 114"/>
          <p:cNvSpPr>
            <a:spLocks noGrp="1" noRot="1" noChangeAspect="1" noTextEdit="1"/>
          </p:cNvSpPr>
          <p:nvPr>
            <p:ph type="sldImg" idx="2"/>
          </p:nvPr>
        </p:nvSpPr>
        <p:spPr>
          <a:xfrm>
            <a:off x="952500" y="685800"/>
            <a:ext cx="4953000" cy="3429000"/>
          </a:xfrm>
          <a:noFill/>
        </p:spPr>
      </p:sp>
      <p:sp>
        <p:nvSpPr>
          <p:cNvPr id="19459" name="Shape 11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17</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Сбережения нужны для того, чтобы общество развивалось стабильно.</a:t>
            </a:r>
          </a:p>
          <a:p>
            <a:r>
              <a:rPr lang="ru-RU" sz="1200" b="0" i="0" u="none" strike="noStrike" kern="1200" cap="none" dirty="0" smtClean="0">
                <a:solidFill>
                  <a:schemeClr val="tx1"/>
                </a:solidFill>
                <a:latin typeface="Calibri"/>
                <a:ea typeface="Calibri"/>
                <a:cs typeface="Calibri"/>
                <a:sym typeface="Calibri"/>
              </a:rPr>
              <a:t>Когда ваша семья имеет сбережения – это выгодно всем:</a:t>
            </a:r>
          </a:p>
          <a:p>
            <a:r>
              <a:rPr lang="ru-RU" sz="1200" b="0" i="0" u="none" strike="noStrike" kern="1200" cap="none" dirty="0" smtClean="0">
                <a:solidFill>
                  <a:schemeClr val="tx1"/>
                </a:solidFill>
                <a:latin typeface="Calibri"/>
                <a:ea typeface="Calibri"/>
                <a:cs typeface="Calibri"/>
                <a:sym typeface="Calibri"/>
              </a:rPr>
              <a:t>Во-первых, самому населению, то есть нам с вами. Можно сказать, что денежные сбережения – это часть денежных доходов населения, предназначенных для удовлетворения будущих потребностей.</a:t>
            </a:r>
          </a:p>
          <a:p>
            <a:r>
              <a:rPr lang="ru-RU" sz="1200" b="0" i="0" u="none" strike="noStrike" kern="1200" cap="none" dirty="0" smtClean="0">
                <a:solidFill>
                  <a:schemeClr val="tx1"/>
                </a:solidFill>
                <a:latin typeface="Calibri"/>
                <a:ea typeface="Calibri"/>
                <a:cs typeface="Calibri"/>
                <a:sym typeface="Calibri"/>
              </a:rPr>
              <a:t>Во-вторых, банкам: как центральному банку страны в качестве органа денежно-кредитного регулирования, так и банковскому сектору, предоставляющему финансовые услуги населению и предприятиям.</a:t>
            </a:r>
          </a:p>
          <a:p>
            <a:r>
              <a:rPr lang="ru-RU" sz="1200" b="0" i="0" u="none" strike="noStrike" kern="1200" cap="none" dirty="0" smtClean="0">
                <a:solidFill>
                  <a:schemeClr val="tx1"/>
                </a:solidFill>
                <a:latin typeface="Calibri"/>
                <a:ea typeface="Calibri"/>
                <a:cs typeface="Calibri"/>
                <a:sym typeface="Calibri"/>
              </a:rPr>
              <a:t>В-третьих, это выгодно государству в целом.</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3564150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r>
              <a:rPr lang="ru-RU" sz="1200" b="1" i="1" u="none" strike="noStrike" kern="1200" cap="none" dirty="0" smtClean="0">
                <a:solidFill>
                  <a:schemeClr val="tx1"/>
                </a:solidFill>
                <a:latin typeface="Calibri"/>
                <a:ea typeface="Calibri"/>
                <a:cs typeface="Calibri"/>
                <a:sym typeface="Calibri"/>
              </a:rPr>
              <a:t>Слайд 18</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Все сбережения населения составляют инвестиционный потенциал страны, то есть в том числе и за счет вкладов населения, размещенных в банках, выдаются кредиты предприятиям. В настоящее время вклады физических лиц, размещенные в банках, составляют значительную часть средств, которыми могут распоряжаться банки для осуществления своей деятельности. Например, на 1 января 2016 г. доля средств населения в активах банковской системы превышала 32 процента, а средств субъектов хозяйствования составляла около 19 процентов.</a:t>
            </a:r>
          </a:p>
          <a:p>
            <a:r>
              <a:rPr lang="ru-RU" sz="1200" b="0" i="0" u="none" strike="noStrike" kern="1200" cap="none" dirty="0" smtClean="0">
                <a:solidFill>
                  <a:schemeClr val="tx1"/>
                </a:solidFill>
                <a:latin typeface="Calibri"/>
                <a:ea typeface="Calibri"/>
                <a:cs typeface="Calibri"/>
                <a:sym typeface="Calibri"/>
              </a:rPr>
              <a:t>Такая форма взаимодействия выгодна всем: и людям, и компаниям, и государству. </a:t>
            </a:r>
          </a:p>
          <a:p>
            <a:r>
              <a:rPr lang="ru-RU" sz="1200" b="0" i="0" u="none" strike="noStrike" kern="1200" cap="none" dirty="0" smtClean="0">
                <a:solidFill>
                  <a:schemeClr val="tx1"/>
                </a:solidFill>
                <a:latin typeface="Calibri"/>
                <a:ea typeface="Calibri"/>
                <a:cs typeface="Calibri"/>
                <a:sym typeface="Calibri"/>
              </a:rPr>
              <a:t>Во-первых, получив кредит, компания может производить больше товаров и услуг, а люди имеют больше средств, чтобы их купить. В результате работают предприятия, люди получают возможность приобрести необходимые им товары, развивается экономика страны. </a:t>
            </a:r>
          </a:p>
          <a:p>
            <a:r>
              <a:rPr lang="ru-RU" sz="1200" b="0" i="0" u="none" strike="noStrike" kern="1200" cap="none" dirty="0" smtClean="0">
                <a:solidFill>
                  <a:schemeClr val="tx1"/>
                </a:solidFill>
                <a:latin typeface="Calibri"/>
                <a:ea typeface="Calibri"/>
                <a:cs typeface="Calibri"/>
                <a:sym typeface="Calibri"/>
              </a:rPr>
              <a:t>Во-вторых, чтобы обеспечить необходимым количеством денег все производственные процессы в государстве теперь центральному банку не нужно выпускать в обращение (эмитировать) дополнительное количество денег. А мы знаем, что чем меньше дополнительно выпускается денег в оборот, тем медленнее растет инфляция, то есть тем медленнее деньги обесцениваются. А это хорошо!</a:t>
            </a:r>
          </a:p>
          <a:p>
            <a:r>
              <a:rPr lang="ru-RU" sz="1200" b="0" i="0" u="none" strike="noStrike" kern="1200" cap="none" dirty="0" smtClean="0">
                <a:solidFill>
                  <a:schemeClr val="tx1"/>
                </a:solidFill>
                <a:latin typeface="Calibri"/>
                <a:ea typeface="Calibri"/>
                <a:cs typeface="Calibri"/>
                <a:sym typeface="Calibri"/>
              </a:rPr>
              <a:t>Итак, наши с вами сбережения, размещенные на депозитах в банках, являются «топливом» для работы банковской системы. </a:t>
            </a:r>
          </a:p>
          <a:p>
            <a:r>
              <a:rPr lang="ru-RU" sz="1200" b="0" i="0" u="none" strike="noStrike" kern="1200" cap="none" dirty="0" smtClean="0">
                <a:solidFill>
                  <a:schemeClr val="tx1"/>
                </a:solidFill>
                <a:latin typeface="Calibri"/>
                <a:ea typeface="Calibri"/>
                <a:cs typeface="Calibri"/>
                <a:sym typeface="Calibri"/>
              </a:rPr>
              <a:t>Если банковская система работает стабильно, то экономика страны развивается.</a:t>
            </a:r>
          </a:p>
          <a:p>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2151661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a:xfrm>
            <a:off x="952500" y="685800"/>
            <a:ext cx="4953000" cy="3429000"/>
          </a:xfrm>
        </p:spPr>
      </p:sp>
      <p:sp>
        <p:nvSpPr>
          <p:cNvPr id="28675" name="Заметки 2"/>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19</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А теперь давайте немного отдохнем от всей этой сложной информации и поговорим об интересных фактах, касающихся денег.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1. Знаете, что общего между любой банкнотой и джинсами, которые вы носите каждый день?</a:t>
            </a:r>
          </a:p>
          <a:p>
            <a:r>
              <a:rPr lang="ru-RU" sz="1200" b="0" i="0" u="none" strike="noStrike" kern="1200" cap="none" dirty="0" smtClean="0">
                <a:solidFill>
                  <a:schemeClr val="tx1"/>
                </a:solidFill>
                <a:latin typeface="Calibri"/>
                <a:ea typeface="Calibri"/>
                <a:cs typeface="Calibri"/>
                <a:sym typeface="Calibri"/>
              </a:rPr>
              <a:t>Бумажные деньги, несмотря на свое название, печатаются вовсе не на бумаге. Они сделаны из специально разработанного износоустойчивого материала, состоящего из хлопка и льна. А в основе ткани ваших джинсов тоже лежит хлопок.</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2. Как появилось слово копейка? </a:t>
            </a:r>
          </a:p>
          <a:p>
            <a:r>
              <a:rPr lang="ru-RU" sz="1200" b="0" i="0" u="none" strike="noStrike" kern="1200" cap="none" dirty="0" smtClean="0">
                <a:solidFill>
                  <a:schemeClr val="tx1"/>
                </a:solidFill>
                <a:latin typeface="Calibri"/>
                <a:ea typeface="Calibri"/>
                <a:cs typeface="Calibri"/>
                <a:sym typeface="Calibri"/>
              </a:rPr>
              <a:t>Слово «копейка» появилось при Иване IV Грозном. В то время чеканились серебряные монеты с изображением князя с копьем в руке. Оттуда и пошло «копейные деньги».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3. Вы, возможно, слышали, что люди постарше называют белорусские рубли «зайчиками»? Это потому что на первых белорусских деньгах после распада СССР на банкноте достоинством 1 рубль образца 1992 года был изображен заяц-русак. На купюрах разного номинала были нарисованы звери: белки, бобры, волки, рыси.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4.Какими деньгами пользовались индейцы-ацтеки, проживавшие в Мексике?</a:t>
            </a:r>
          </a:p>
          <a:p>
            <a:r>
              <a:rPr lang="ru-RU" sz="1200" b="0" i="0" u="none" strike="noStrike" kern="1200" cap="none" dirty="0" smtClean="0">
                <a:solidFill>
                  <a:schemeClr val="tx1"/>
                </a:solidFill>
                <a:latin typeface="Calibri"/>
                <a:ea typeface="Calibri"/>
                <a:cs typeface="Calibri"/>
                <a:sym typeface="Calibri"/>
              </a:rPr>
              <a:t>Ацтеки использовали в качестве денег бобы какао. Известны случаи подделки подобной денежной единицы – пустая оболочка заполнялась землей или глиной.</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5. Знаете ли вы, что индеец североамериканского племени </a:t>
            </a:r>
            <a:r>
              <a:rPr lang="ru-RU" sz="1200" b="0" i="0" u="none" strike="noStrike" kern="1200" cap="none" dirty="0" err="1" smtClean="0">
                <a:solidFill>
                  <a:schemeClr val="tx1"/>
                </a:solidFill>
                <a:latin typeface="Calibri"/>
                <a:ea typeface="Calibri"/>
                <a:cs typeface="Calibri"/>
                <a:sym typeface="Calibri"/>
              </a:rPr>
              <a:t>квакиутль</a:t>
            </a:r>
            <a:r>
              <a:rPr lang="ru-RU" sz="1200" b="0" i="0" u="none" strike="noStrike" kern="1200" cap="none" dirty="0" smtClean="0">
                <a:solidFill>
                  <a:schemeClr val="tx1"/>
                </a:solidFill>
                <a:latin typeface="Calibri"/>
                <a:ea typeface="Calibri"/>
                <a:cs typeface="Calibri"/>
                <a:sym typeface="Calibri"/>
              </a:rPr>
              <a:t>, беря деньги в долг, мог оставить в залог своё имя? Пока он не возвратит долг, к нему никто не обратится по имени.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6. Если вы возьмете в руки монетку, обратите внимание на рифление на ее ребре (гурте). Знаете, зачем оно и кто его придумал?</a:t>
            </a:r>
          </a:p>
          <a:p>
            <a:r>
              <a:rPr lang="ru-RU" sz="1200" b="0" i="0" u="none" strike="noStrike" kern="1200" cap="none" dirty="0" smtClean="0">
                <a:solidFill>
                  <a:schemeClr val="tx1"/>
                </a:solidFill>
                <a:latin typeface="Calibri"/>
                <a:ea typeface="Calibri"/>
                <a:cs typeface="Calibri"/>
                <a:sym typeface="Calibri"/>
              </a:rPr>
              <a:t>Все вы слышали имя британского ученого-физика Исаака Ньютона, ему на голову упало яблоко, благодаря которому он открыл закон всемирного тяготения. Так вот именно Исаак Ньютон, будучи управляющим британского Королевского монетного двора, придумал чеканить рифление на ребрах монет. Это значительно затрудняло их подделку и стачивание, что в те времена было настоящей проблемой, потому что монеты делались из драгоценных металлов.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7. Поднимите руку, у кого есть копилка? Как она выглядит? Большинство копилок имеют форму свиньи. Вот почему: в средневековой Англии для хранения денег изготавливали специальную посуду из глины под названием </a:t>
            </a:r>
            <a:r>
              <a:rPr lang="ru-RU" sz="1200" b="0" i="0" u="none" strike="noStrike" kern="1200" cap="none" dirty="0" err="1" smtClean="0">
                <a:solidFill>
                  <a:schemeClr val="tx1"/>
                </a:solidFill>
                <a:latin typeface="Calibri"/>
                <a:ea typeface="Calibri"/>
                <a:cs typeface="Calibri"/>
                <a:sym typeface="Calibri"/>
              </a:rPr>
              <a:t>pygg</a:t>
            </a:r>
            <a:r>
              <a:rPr lang="ru-RU" sz="1200" b="0" i="0" u="none" strike="noStrike" kern="1200" cap="none" dirty="0" smtClean="0">
                <a:solidFill>
                  <a:schemeClr val="tx1"/>
                </a:solidFill>
                <a:latin typeface="Calibri"/>
                <a:ea typeface="Calibri"/>
                <a:cs typeface="Calibri"/>
                <a:sym typeface="Calibri"/>
              </a:rPr>
              <a:t> (читается как </a:t>
            </a:r>
            <a:r>
              <a:rPr lang="ru-RU" sz="1200" b="0" i="0" u="none" strike="noStrike" kern="1200" cap="none" dirty="0" err="1" smtClean="0">
                <a:solidFill>
                  <a:schemeClr val="tx1"/>
                </a:solidFill>
                <a:latin typeface="Calibri"/>
                <a:ea typeface="Calibri"/>
                <a:cs typeface="Calibri"/>
                <a:sym typeface="Calibri"/>
              </a:rPr>
              <a:t>пиг</a:t>
            </a:r>
            <a:r>
              <a:rPr lang="ru-RU" sz="1200" b="0" i="0" u="none" strike="noStrike" kern="1200" cap="none" dirty="0" smtClean="0">
                <a:solidFill>
                  <a:schemeClr val="tx1"/>
                </a:solidFill>
                <a:latin typeface="Calibri"/>
                <a:ea typeface="Calibri"/>
                <a:cs typeface="Calibri"/>
                <a:sym typeface="Calibri"/>
              </a:rPr>
              <a:t> – что по-английски значит «свинья»). Потом это слово трансформировалось в </a:t>
            </a:r>
            <a:r>
              <a:rPr lang="ru-RU" sz="1200" b="0" i="0" u="none" strike="noStrike" kern="1200" cap="none" dirty="0" err="1" smtClean="0">
                <a:solidFill>
                  <a:schemeClr val="tx1"/>
                </a:solidFill>
                <a:latin typeface="Calibri"/>
                <a:ea typeface="Calibri"/>
                <a:cs typeface="Calibri"/>
                <a:sym typeface="Calibri"/>
              </a:rPr>
              <a:t>piggy</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bank</a:t>
            </a:r>
            <a:r>
              <a:rPr lang="ru-RU" sz="1200" b="0" i="0" u="none" strike="noStrike" kern="1200" cap="none" dirty="0" smtClean="0">
                <a:solidFill>
                  <a:schemeClr val="tx1"/>
                </a:solidFill>
                <a:latin typeface="Calibri"/>
                <a:ea typeface="Calibri"/>
                <a:cs typeface="Calibri"/>
                <a:sym typeface="Calibri"/>
              </a:rPr>
              <a:t>, что означает копилка. Поэтому большинство копилок делают в виде свиньи (от англ. </a:t>
            </a:r>
            <a:r>
              <a:rPr lang="ru-RU" sz="1200" b="0" i="0" u="none" strike="noStrike" kern="1200" cap="none" dirty="0" err="1" smtClean="0">
                <a:solidFill>
                  <a:schemeClr val="tx1"/>
                </a:solidFill>
                <a:latin typeface="Calibri"/>
                <a:ea typeface="Calibri"/>
                <a:cs typeface="Calibri"/>
                <a:sym typeface="Calibri"/>
              </a:rPr>
              <a:t>Pig</a:t>
            </a:r>
            <a:r>
              <a:rPr lang="ru-RU" sz="1200" b="0" i="0" u="none" strike="noStrike" kern="1200" cap="none" dirty="0" smtClean="0">
                <a:solidFill>
                  <a:schemeClr val="tx1"/>
                </a:solidFill>
                <a:latin typeface="Calibri"/>
                <a:ea typeface="Calibri"/>
                <a:cs typeface="Calibri"/>
                <a:sym typeface="Calibri"/>
              </a:rPr>
              <a:t> – свинья).</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8. Банки севера Италии выдают фермерам кредиты под залог сыра. Головки пармезана банк хранит 2 – 3 года в специальном хранилище, пока они не созреют. Если сыродел не успевает выплатить кредит к моменту созревания пармезана, банк продает сыр и возмещает свои убытки.</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1050159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Shape 320"/>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20</a:t>
            </a:r>
            <a:endParaRPr lang="ru-RU" sz="1200" b="1" i="0" u="none" strike="noStrike" kern="1200" cap="none" dirty="0" smtClean="0">
              <a:solidFill>
                <a:schemeClr val="tx1"/>
              </a:solidFill>
              <a:latin typeface="Calibri"/>
              <a:ea typeface="Calibri"/>
              <a:cs typeface="Calibri"/>
              <a:sym typeface="Calibri"/>
            </a:endParaRPr>
          </a:p>
          <a:p>
            <a:r>
              <a:rPr lang="ru-RU" sz="1200" b="0" i="1"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Итак, для того чтобы добиться поставленных финансовых целей, мы не должны совершать финансовые ошибки. Для этого: </a:t>
            </a:r>
          </a:p>
          <a:p>
            <a:r>
              <a:rPr lang="ru-RU" sz="1200" b="0" i="0" u="none" strike="noStrike" kern="1200" cap="none" dirty="0" smtClean="0">
                <a:solidFill>
                  <a:schemeClr val="tx1"/>
                </a:solidFill>
                <a:latin typeface="Calibri"/>
                <a:ea typeface="Calibri"/>
                <a:cs typeface="Calibri"/>
                <a:sym typeface="Calibri"/>
              </a:rPr>
              <a:t>1. Принимайте финансовые решения в три этапа: </a:t>
            </a:r>
          </a:p>
          <a:p>
            <a:r>
              <a:rPr lang="ru-RU" sz="1200" b="0" i="0" u="none" strike="noStrike" kern="1200" cap="none" dirty="0" smtClean="0">
                <a:solidFill>
                  <a:schemeClr val="tx1"/>
                </a:solidFill>
                <a:latin typeface="Calibri"/>
                <a:ea typeface="Calibri"/>
                <a:cs typeface="Calibri"/>
                <a:sym typeface="Calibri"/>
              </a:rPr>
              <a:t>1 этап – идея, </a:t>
            </a:r>
          </a:p>
          <a:p>
            <a:r>
              <a:rPr lang="ru-RU" sz="1200" b="0" i="0" u="none" strike="noStrike" kern="1200" cap="none" dirty="0" smtClean="0">
                <a:solidFill>
                  <a:schemeClr val="tx1"/>
                </a:solidFill>
                <a:latin typeface="Calibri"/>
                <a:ea typeface="Calibri"/>
                <a:cs typeface="Calibri"/>
                <a:sym typeface="Calibri"/>
              </a:rPr>
              <a:t>2 этап – сбор информации, </a:t>
            </a:r>
          </a:p>
          <a:p>
            <a:r>
              <a:rPr lang="ru-RU" sz="1200" b="0" i="0" u="none" strike="noStrike" kern="1200" cap="none" dirty="0" smtClean="0">
                <a:solidFill>
                  <a:schemeClr val="tx1"/>
                </a:solidFill>
                <a:latin typeface="Calibri"/>
                <a:ea typeface="Calibri"/>
                <a:cs typeface="Calibri"/>
                <a:sym typeface="Calibri"/>
              </a:rPr>
              <a:t>3 этап – принятие решения.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2. Сравнивайте финансовые продукты и услуги на основании информации с сайтов поставщиков услуг.</a:t>
            </a:r>
          </a:p>
          <a:p>
            <a:r>
              <a:rPr lang="ru-RU" sz="1200" b="0" i="0" u="none" strike="noStrike" kern="1200" cap="none" dirty="0" smtClean="0">
                <a:solidFill>
                  <a:schemeClr val="tx1"/>
                </a:solidFill>
                <a:latin typeface="Calibri"/>
                <a:ea typeface="Calibri"/>
                <a:cs typeface="Calibri"/>
                <a:sym typeface="Calibri"/>
              </a:rPr>
              <a:t>3. Подробно изучите ту организацию, с которой собираетесь сотрудничать.</a:t>
            </a:r>
          </a:p>
          <a:p>
            <a:r>
              <a:rPr lang="ru-RU" sz="1200" b="0" i="0" u="none" strike="noStrike" kern="1200" cap="none" dirty="0" smtClean="0">
                <a:solidFill>
                  <a:schemeClr val="tx1"/>
                </a:solidFill>
                <a:latin typeface="Calibri"/>
                <a:ea typeface="Calibri"/>
                <a:cs typeface="Calibri"/>
                <a:sym typeface="Calibri"/>
              </a:rPr>
              <a:t>4. Передавайте деньги только после изучения и заключения договора, не стесняйтесь задавать вопросы.</a:t>
            </a:r>
          </a:p>
          <a:p>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
        <p:nvSpPr>
          <p:cNvPr id="29699" name="Shape 321"/>
          <p:cNvSpPr>
            <a:spLocks noGrp="1" noRot="1" noChangeAspect="1" noTextEdit="1"/>
          </p:cNvSpPr>
          <p:nvPr>
            <p:ph type="sldImg" idx="2"/>
          </p:nvPr>
        </p:nvSpPr>
        <p:spPr>
          <a:xfrm>
            <a:off x="952500" y="685800"/>
            <a:ext cx="4953000" cy="3429000"/>
          </a:xfrm>
          <a:noFill/>
        </p:spPr>
      </p:sp>
    </p:spTree>
    <p:extLst>
      <p:ext uri="{BB962C8B-B14F-4D97-AF65-F5344CB8AC3E}">
        <p14:creationId xmlns:p14="http://schemas.microsoft.com/office/powerpoint/2010/main" xmlns="" val="4099381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Shape 379"/>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21</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И еще один совет об источниках информации.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Не спешите вкладывать деньги по советам знакомых, используйте знания, полученные из специальной литературы, постоянно повышайте свою финансовую грамотность. Читайте и слушайте финансовые новости!</a:t>
            </a:r>
          </a:p>
          <a:p>
            <a:r>
              <a:rPr lang="ru-RU" sz="1200" b="0" i="0" u="none" strike="noStrike" kern="1200" cap="none" dirty="0" smtClean="0">
                <a:solidFill>
                  <a:schemeClr val="tx1"/>
                </a:solidFill>
                <a:latin typeface="Calibri"/>
                <a:ea typeface="Calibri"/>
                <a:cs typeface="Calibri"/>
                <a:sym typeface="Calibri"/>
              </a:rPr>
              <a:t>В качестве первоисточника для получения финансовой информации используйте сайты </a:t>
            </a:r>
            <a:r>
              <a:rPr lang="be-BY" sz="1200" b="0" i="0" u="none" strike="noStrike" kern="1200" cap="none" dirty="0" smtClean="0">
                <a:solidFill>
                  <a:schemeClr val="tx1"/>
                </a:solidFill>
                <a:latin typeface="Calibri"/>
                <a:ea typeface="Calibri"/>
                <a:cs typeface="Calibri"/>
                <a:sym typeface="Calibri"/>
              </a:rPr>
              <a:t>Нац</a:t>
            </a:r>
            <a:r>
              <a:rPr lang="ru-RU" sz="1200" b="0" i="0" u="none" strike="noStrike" kern="1200" cap="none" dirty="0" smtClean="0">
                <a:solidFill>
                  <a:schemeClr val="tx1"/>
                </a:solidFill>
                <a:latin typeface="Calibri"/>
                <a:ea typeface="Calibri"/>
                <a:cs typeface="Calibri"/>
                <a:sym typeface="Calibri"/>
              </a:rPr>
              <a:t>и</a:t>
            </a:r>
            <a:r>
              <a:rPr lang="be-BY" sz="1200" b="0" i="0" u="none" strike="noStrike" kern="1200" cap="none" dirty="0" smtClean="0">
                <a:solidFill>
                  <a:schemeClr val="tx1"/>
                </a:solidFill>
                <a:latin typeface="Calibri"/>
                <a:ea typeface="Calibri"/>
                <a:cs typeface="Calibri"/>
                <a:sym typeface="Calibri"/>
              </a:rPr>
              <a:t>онального банка Республики Беларусь</a:t>
            </a:r>
            <a:r>
              <a:rPr lang="ru-RU" sz="1200" b="0" i="0" u="none" strike="noStrike" kern="1200" cap="none" dirty="0" smtClean="0">
                <a:solidFill>
                  <a:schemeClr val="tx1"/>
                </a:solidFill>
                <a:latin typeface="Calibri"/>
                <a:ea typeface="Calibri"/>
                <a:cs typeface="Calibri"/>
                <a:sym typeface="Calibri"/>
              </a:rPr>
              <a:t>: </a:t>
            </a:r>
          </a:p>
          <a:p>
            <a:r>
              <a:rPr lang="en-US" sz="1200" b="0" i="0" u="sng" strike="noStrike" kern="1200" cap="none" dirty="0" smtClean="0">
                <a:solidFill>
                  <a:schemeClr val="tx1"/>
                </a:solidFill>
                <a:latin typeface="Calibri"/>
                <a:ea typeface="Calibri"/>
                <a:cs typeface="Calibri"/>
                <a:sym typeface="Calibri"/>
                <a:hlinkClick r:id="rId3"/>
              </a:rPr>
              <a:t>www</a:t>
            </a:r>
            <a:r>
              <a:rPr lang="ru-RU" sz="1200" b="0" i="0" u="sng" strike="noStrike" kern="1200" cap="none" dirty="0" smtClean="0">
                <a:solidFill>
                  <a:schemeClr val="tx1"/>
                </a:solidFill>
                <a:latin typeface="Calibri"/>
                <a:ea typeface="Calibri"/>
                <a:cs typeface="Calibri"/>
                <a:sym typeface="Calibri"/>
                <a:hlinkClick r:id="rId3"/>
              </a:rPr>
              <a:t>.</a:t>
            </a:r>
            <a:r>
              <a:rPr lang="en-US" sz="1200" b="0" i="0" u="sng" strike="noStrike" kern="1200" cap="none" dirty="0" err="1" smtClean="0">
                <a:solidFill>
                  <a:schemeClr val="tx1"/>
                </a:solidFill>
                <a:latin typeface="Calibri"/>
                <a:ea typeface="Calibri"/>
                <a:cs typeface="Calibri"/>
                <a:sym typeface="Calibri"/>
                <a:hlinkClick r:id="rId3"/>
              </a:rPr>
              <a:t>nbrb</a:t>
            </a:r>
            <a:r>
              <a:rPr lang="ru-RU" sz="1200" b="0" i="0" u="sng" strike="noStrike" kern="1200" cap="none" dirty="0" smtClean="0">
                <a:solidFill>
                  <a:schemeClr val="tx1"/>
                </a:solidFill>
                <a:latin typeface="Calibri"/>
                <a:ea typeface="Calibri"/>
                <a:cs typeface="Calibri"/>
                <a:sym typeface="Calibri"/>
                <a:hlinkClick r:id="rId3"/>
              </a:rPr>
              <a:t>.</a:t>
            </a:r>
            <a:r>
              <a:rPr lang="en-US" sz="1200" b="0" i="0" u="sng" strike="noStrike" kern="1200" cap="none" dirty="0" smtClean="0">
                <a:solidFill>
                  <a:schemeClr val="tx1"/>
                </a:solidFill>
                <a:latin typeface="Calibri"/>
                <a:ea typeface="Calibri"/>
                <a:cs typeface="Calibri"/>
                <a:sym typeface="Calibri"/>
                <a:hlinkClick r:id="rId3"/>
              </a:rPr>
              <a:t>by</a:t>
            </a:r>
            <a:r>
              <a:rPr lang="ru-RU" sz="1200" b="0" i="0" u="none" strike="noStrike" kern="1200" cap="none" dirty="0" smtClean="0">
                <a:solidFill>
                  <a:schemeClr val="tx1"/>
                </a:solidFill>
                <a:latin typeface="Calibri"/>
                <a:ea typeface="Calibri"/>
                <a:cs typeface="Calibri"/>
                <a:sym typeface="Calibri"/>
              </a:rPr>
              <a:t> </a:t>
            </a:r>
          </a:p>
          <a:p>
            <a:r>
              <a:rPr lang="en-US" sz="1200" b="0" i="0" u="sng" strike="noStrike" kern="1200" cap="none" dirty="0" smtClean="0">
                <a:solidFill>
                  <a:schemeClr val="tx1"/>
                </a:solidFill>
                <a:latin typeface="Calibri"/>
                <a:ea typeface="Calibri"/>
                <a:cs typeface="Calibri"/>
                <a:sym typeface="Calibri"/>
                <a:hlinkClick r:id="rId4"/>
              </a:rPr>
              <a:t>www</a:t>
            </a:r>
            <a:r>
              <a:rPr lang="ru-RU" sz="1200" b="0" i="0" u="sng" strike="noStrike" kern="1200" cap="none" dirty="0" smtClean="0">
                <a:solidFill>
                  <a:schemeClr val="tx1"/>
                </a:solidFill>
                <a:latin typeface="Calibri"/>
                <a:ea typeface="Calibri"/>
                <a:cs typeface="Calibri"/>
                <a:sym typeface="Calibri"/>
                <a:hlinkClick r:id="rId4"/>
              </a:rPr>
              <a:t>.</a:t>
            </a:r>
            <a:r>
              <a:rPr lang="en-US" sz="1200" b="0" i="0" u="sng" strike="noStrike" kern="1200" cap="none" dirty="0" err="1" smtClean="0">
                <a:solidFill>
                  <a:schemeClr val="tx1"/>
                </a:solidFill>
                <a:latin typeface="Calibri"/>
                <a:ea typeface="Calibri"/>
                <a:cs typeface="Calibri"/>
                <a:sym typeface="Calibri"/>
                <a:hlinkClick r:id="rId4"/>
              </a:rPr>
              <a:t>fingramota</a:t>
            </a:r>
            <a:r>
              <a:rPr lang="ru-RU" sz="1200" b="0" i="0" u="sng" strike="noStrike" kern="1200" cap="none" dirty="0" smtClean="0">
                <a:solidFill>
                  <a:schemeClr val="tx1"/>
                </a:solidFill>
                <a:latin typeface="Calibri"/>
                <a:ea typeface="Calibri"/>
                <a:cs typeface="Calibri"/>
                <a:sym typeface="Calibri"/>
                <a:hlinkClick r:id="rId4"/>
              </a:rPr>
              <a:t>.</a:t>
            </a:r>
            <a:r>
              <a:rPr lang="en-US" sz="1200" b="0" i="0" u="sng" strike="noStrike" kern="1200" cap="none" dirty="0" smtClean="0">
                <a:solidFill>
                  <a:schemeClr val="tx1"/>
                </a:solidFill>
                <a:latin typeface="Calibri"/>
                <a:ea typeface="Calibri"/>
                <a:cs typeface="Calibri"/>
                <a:sym typeface="Calibri"/>
                <a:hlinkClick r:id="rId4"/>
              </a:rPr>
              <a:t>by</a:t>
            </a:r>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Страницы финансовой грамотности в социальных сетях:</a:t>
            </a:r>
          </a:p>
          <a:p>
            <a:r>
              <a:rPr lang="ru-RU" sz="1200" b="0" i="0" u="none" strike="noStrike" kern="1200" cap="none" dirty="0" err="1" smtClean="0">
                <a:solidFill>
                  <a:schemeClr val="tx1"/>
                </a:solidFill>
                <a:latin typeface="Calibri"/>
                <a:ea typeface="Calibri"/>
                <a:cs typeface="Calibri"/>
                <a:sym typeface="Calibri"/>
                <a:hlinkClick r:id="rId5"/>
              </a:rPr>
              <a:t>www.facebook.com</a:t>
            </a:r>
            <a:r>
              <a:rPr lang="ru-RU" sz="1200" b="0" i="0" u="none" strike="noStrike" kern="1200" cap="none" dirty="0" smtClean="0">
                <a:solidFill>
                  <a:schemeClr val="tx1"/>
                </a:solidFill>
                <a:latin typeface="Calibri"/>
                <a:ea typeface="Calibri"/>
                <a:cs typeface="Calibri"/>
                <a:sym typeface="Calibri"/>
                <a:hlinkClick r:id="rId5"/>
              </a:rPr>
              <a:t>/</a:t>
            </a:r>
            <a:r>
              <a:rPr lang="ru-RU" sz="1200" b="0" i="0" u="none" strike="noStrike" kern="1200" cap="none" dirty="0" err="1" smtClean="0">
                <a:solidFill>
                  <a:schemeClr val="tx1"/>
                </a:solidFill>
                <a:latin typeface="Calibri"/>
                <a:ea typeface="Calibri"/>
                <a:cs typeface="Calibri"/>
                <a:sym typeface="Calibri"/>
                <a:hlinkClick r:id="rId5"/>
              </a:rPr>
              <a:t>fingramota</a:t>
            </a:r>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err="1" smtClean="0">
                <a:solidFill>
                  <a:schemeClr val="tx1"/>
                </a:solidFill>
                <a:latin typeface="Calibri"/>
                <a:ea typeface="Calibri"/>
                <a:cs typeface="Calibri"/>
                <a:sym typeface="Calibri"/>
              </a:rPr>
              <a:t>www.vk.com</a:t>
            </a:r>
            <a:r>
              <a:rPr lang="ru-RU" sz="1200" b="0" i="0" u="none" strike="noStrike" kern="1200" cap="none" dirty="0" smtClean="0">
                <a:solidFill>
                  <a:schemeClr val="tx1"/>
                </a:solidFill>
                <a:latin typeface="Calibri"/>
                <a:ea typeface="Calibri"/>
                <a:cs typeface="Calibri"/>
                <a:sym typeface="Calibri"/>
              </a:rPr>
              <a:t>/</a:t>
            </a:r>
            <a:r>
              <a:rPr lang="ru-RU" sz="1200" b="0" i="0" u="none" strike="noStrike" kern="1200" cap="none" dirty="0" err="1" smtClean="0">
                <a:solidFill>
                  <a:schemeClr val="tx1"/>
                </a:solidFill>
                <a:latin typeface="Calibri"/>
                <a:ea typeface="Calibri"/>
                <a:cs typeface="Calibri"/>
                <a:sym typeface="Calibri"/>
              </a:rPr>
              <a:t>fingramota.nbrb</a:t>
            </a:r>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err="1" smtClean="0">
                <a:solidFill>
                  <a:schemeClr val="tx1"/>
                </a:solidFill>
                <a:latin typeface="Calibri"/>
                <a:ea typeface="Calibri"/>
                <a:cs typeface="Calibri"/>
                <a:sym typeface="Calibri"/>
              </a:rPr>
              <a:t>www.ok.ru</a:t>
            </a:r>
            <a:r>
              <a:rPr lang="ru-RU" sz="1200" b="0" i="0" u="none" strike="noStrike" kern="1200" cap="none" dirty="0" smtClean="0">
                <a:solidFill>
                  <a:schemeClr val="tx1"/>
                </a:solidFill>
                <a:latin typeface="Calibri"/>
                <a:ea typeface="Calibri"/>
                <a:cs typeface="Calibri"/>
                <a:sym typeface="Calibri"/>
              </a:rPr>
              <a:t>/</a:t>
            </a:r>
            <a:r>
              <a:rPr lang="ru-RU" sz="1200" b="0" i="0" u="none" strike="noStrike" kern="1200" cap="none" dirty="0" err="1" smtClean="0">
                <a:solidFill>
                  <a:schemeClr val="tx1"/>
                </a:solidFill>
                <a:latin typeface="Calibri"/>
                <a:ea typeface="Calibri"/>
                <a:cs typeface="Calibri"/>
                <a:sym typeface="Calibri"/>
              </a:rPr>
              <a:t>fingramota.nbrb</a:t>
            </a:r>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
        <p:nvSpPr>
          <p:cNvPr id="30723" name="Shape 380"/>
          <p:cNvSpPr>
            <a:spLocks noGrp="1" noRot="1" noChangeAspect="1" noTextEdit="1"/>
          </p:cNvSpPr>
          <p:nvPr>
            <p:ph type="sldImg" idx="2"/>
          </p:nvPr>
        </p:nvSpPr>
        <p:spPr>
          <a:xfrm>
            <a:off x="952500" y="685800"/>
            <a:ext cx="4953000" cy="3429000"/>
          </a:xfrm>
          <a:noFill/>
        </p:spPr>
      </p:sp>
    </p:spTree>
    <p:extLst>
      <p:ext uri="{BB962C8B-B14F-4D97-AF65-F5344CB8AC3E}">
        <p14:creationId xmlns:p14="http://schemas.microsoft.com/office/powerpoint/2010/main" xmlns="" val="79933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Shape 54"/>
          <p:cNvSpPr>
            <a:spLocks noGrp="1" noRot="1" noChangeAspect="1" noTextEdit="1"/>
          </p:cNvSpPr>
          <p:nvPr>
            <p:ph type="sldImg" idx="2"/>
          </p:nvPr>
        </p:nvSpPr>
        <p:spPr>
          <a:xfrm>
            <a:off x="952500" y="685800"/>
            <a:ext cx="4953000" cy="3429000"/>
          </a:xfrm>
          <a:noFill/>
        </p:spPr>
      </p:sp>
      <p:sp>
        <p:nvSpPr>
          <p:cNvPr id="17411" name="Shape 5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0" i="1" u="none" strike="noStrike" kern="1200" cap="none" dirty="0" smtClean="0">
                <a:solidFill>
                  <a:schemeClr val="tx1"/>
                </a:solidFill>
                <a:latin typeface="Calibri"/>
                <a:ea typeface="Calibri"/>
                <a:cs typeface="Calibri"/>
                <a:sym typeface="Calibri"/>
              </a:rPr>
              <a:t>Слайд 22</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Сберегать -</a:t>
            </a:r>
            <a:r>
              <a:rPr lang="ru-RU" sz="1200" b="0" i="0" u="none" strike="noStrike" kern="1200" cap="none" baseline="0"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это важно!</a:t>
            </a:r>
          </a:p>
          <a:p>
            <a:r>
              <a:rPr lang="ru-RU" sz="1200" b="0" i="0" u="none" strike="noStrike" kern="1200" cap="none" dirty="0" smtClean="0">
                <a:solidFill>
                  <a:schemeClr val="tx1"/>
                </a:solidFill>
                <a:latin typeface="Calibri"/>
                <a:ea typeface="Calibri"/>
                <a:cs typeface="Calibri"/>
                <a:sym typeface="Calibri"/>
              </a:rPr>
              <a:t>Спасибо за внимание!</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358924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742950" y="2130428"/>
            <a:ext cx="8420100" cy="1470025"/>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1485902" y="3886202"/>
            <a:ext cx="6934199" cy="1752599"/>
          </a:xfrm>
          <a:prstGeom prst="rect">
            <a:avLst/>
          </a:prstGeom>
          <a:noFill/>
          <a:ln>
            <a:noFill/>
          </a:ln>
        </p:spPr>
        <p:txBody>
          <a:bodyPr/>
          <a:lstStyle>
            <a:lvl1pPr marL="0" marR="0" lvl="0" indent="0"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1pPr>
            <a:lvl2pPr marL="0" marR="0" lvl="1" indent="536372"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2pPr>
            <a:lvl3pPr marL="0" marR="0" lvl="2" indent="1072743"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3pPr>
            <a:lvl4pPr marL="0" marR="0" lvl="3" indent="1609115"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4pPr>
            <a:lvl5pPr marL="0" marR="0" lvl="4" indent="2145487"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53BE094F-843F-4EC5-AE0E-6033D52DB82B}" type="slidenum">
              <a:rPr lang="en-US" altLang="ru-RU"/>
              <a:pPr>
                <a:defRPr/>
              </a:pPr>
              <a:t>‹#›</a:t>
            </a:fld>
            <a:endParaRPr lang="en-US" alt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15" name="Shape 15"/>
          <p:cNvSpPr txBox="1">
            <a:spLocks noGrp="1"/>
          </p:cNvSpPr>
          <p:nvPr>
            <p:ph type="body" idx="1"/>
          </p:nvPr>
        </p:nvSpPr>
        <p:spPr>
          <a:xfrm>
            <a:off x="495300" y="1600201"/>
            <a:ext cx="8915400" cy="4525963"/>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9EB2DD47-A81D-467B-8287-4FE90D64A1CD}" type="slidenum">
              <a:rPr lang="en-US" altLang="ru-RU"/>
              <a:pPr>
                <a:defRPr/>
              </a:pPr>
              <a:t>‹#›</a:t>
            </a:fld>
            <a:endParaRPr lang="en-US" alt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Blank">
    <p:spTree>
      <p:nvGrpSpPr>
        <p:cNvPr id="1" name="Shape 17"/>
        <p:cNvGrpSpPr/>
        <p:nvPr/>
      </p:nvGrpSpPr>
      <p:grpSpPr>
        <a:xfrm>
          <a:off x="0" y="0"/>
          <a:ext cx="0" cy="0"/>
          <a:chOff x="0" y="0"/>
          <a:chExt cx="0" cy="0"/>
        </a:xfrm>
      </p:grpSpPr>
      <p:sp>
        <p:nvSpPr>
          <p:cNvPr id="2" name="Shape 8"/>
          <p:cNvSpPr txBox="1">
            <a:spLocks noGrp="1"/>
          </p:cNvSpPr>
          <p:nvPr>
            <p:ph type="sldNum" idx="13"/>
          </p:nvPr>
        </p:nvSpPr>
        <p:spPr>
          <a:ln/>
        </p:spPr>
        <p:txBody>
          <a:bodyPr/>
          <a:lstStyle>
            <a:lvl1pPr>
              <a:defRPr/>
            </a:lvl1pPr>
          </a:lstStyle>
          <a:p>
            <a:pPr>
              <a:defRPr/>
            </a:pPr>
            <a:fld id="{CAEF2DEB-A1AD-41DD-A7FB-7D6321FA55CF}" type="slidenum">
              <a:rPr lang="en-US" altLang="ru-RU"/>
              <a:pPr>
                <a:defRPr/>
              </a:pPr>
              <a:t>‹#›</a:t>
            </a:fld>
            <a:endParaRPr lang="en-US" alt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ection Header">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782505" y="4406903"/>
            <a:ext cx="8420100" cy="1362076"/>
          </a:xfrm>
          <a:prstGeom prst="rect">
            <a:avLst/>
          </a:prstGeom>
          <a:noFill/>
          <a:ln>
            <a:noFill/>
          </a:ln>
        </p:spPr>
        <p:txBody>
          <a:bodyPr anchor="t"/>
          <a:lstStyle>
            <a:lvl1pPr marL="0" marR="0" lvl="0" indent="0" algn="l" rtl="0">
              <a:lnSpc>
                <a:spcPct val="100000"/>
              </a:lnSpc>
              <a:spcBef>
                <a:spcPts val="0"/>
              </a:spcBef>
              <a:spcAft>
                <a:spcPts val="0"/>
              </a:spcAft>
              <a:buClr>
                <a:srgbClr val="000000"/>
              </a:buClr>
              <a:buFont typeface="Calibri"/>
              <a:buNone/>
              <a:defRPr sz="4700" b="1"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21" name="Shape 21"/>
          <p:cNvSpPr txBox="1">
            <a:spLocks noGrp="1"/>
          </p:cNvSpPr>
          <p:nvPr>
            <p:ph type="body" idx="1"/>
          </p:nvPr>
        </p:nvSpPr>
        <p:spPr>
          <a:xfrm>
            <a:off x="782505" y="2906712"/>
            <a:ext cx="8420100" cy="1500187"/>
          </a:xfrm>
          <a:prstGeom prst="rect">
            <a:avLst/>
          </a:prstGeom>
          <a:noFill/>
          <a:ln>
            <a:noFill/>
          </a:ln>
        </p:spPr>
        <p:txBody>
          <a:bodyPr anchor="b"/>
          <a:lstStyle>
            <a:lvl1pPr marL="0" marR="0" lvl="0" indent="0"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1pPr>
            <a:lvl2pPr marL="0" marR="0" lvl="1" indent="536372"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2pPr>
            <a:lvl3pPr marL="0" marR="0" lvl="2" indent="1072743"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3pPr>
            <a:lvl4pPr marL="0" marR="0" lvl="3" indent="1609115"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4pPr>
            <a:lvl5pPr marL="0" marR="0" lvl="4" indent="2145487"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369BB506-01C9-4892-A034-0023356634AA}" type="slidenum">
              <a:rPr lang="en-US" altLang="ru-RU"/>
              <a:pPr>
                <a:defRPr/>
              </a:pPr>
              <a:t>‹#›</a:t>
            </a:fld>
            <a:endParaRPr lang="en-US" alt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wo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25" name="Shape 25"/>
          <p:cNvSpPr txBox="1">
            <a:spLocks noGrp="1"/>
          </p:cNvSpPr>
          <p:nvPr>
            <p:ph type="body" idx="1"/>
          </p:nvPr>
        </p:nvSpPr>
        <p:spPr>
          <a:xfrm>
            <a:off x="495302" y="1600201"/>
            <a:ext cx="4375149" cy="4525963"/>
          </a:xfrm>
          <a:prstGeom prst="rect">
            <a:avLst/>
          </a:prstGeom>
          <a:noFill/>
          <a:ln>
            <a:noFill/>
          </a:ln>
        </p:spPr>
        <p:txBody>
          <a:bodyPr/>
          <a:lstStyle>
            <a:lvl1pPr marL="402279" marR="0" lvl="0" indent="-193690"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1pPr>
            <a:lvl2pPr marL="927476" marR="0" lvl="1" indent="-182515"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2pPr>
            <a:lvl3pPr marL="1448202" marR="0" lvl="2" indent="-166870"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3pPr>
            <a:lvl4pPr marL="2026294" marR="0" lvl="3" indent="-208589"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4pPr>
            <a:lvl5pPr marL="2562666" marR="0" lvl="4" indent="-208589"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4D773950-3B59-4C22-AB51-8544E5AA007A}" type="slidenum">
              <a:rPr lang="en-US" altLang="ru-RU"/>
              <a:pPr>
                <a:defRPr/>
              </a:pPr>
              <a:t>‹#›</a:t>
            </a:fld>
            <a:endParaRPr lang="en-US" alt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495302" y="1535111"/>
            <a:ext cx="4376869" cy="639764"/>
          </a:xfrm>
          <a:prstGeom prst="rect">
            <a:avLst/>
          </a:prstGeom>
          <a:noFill/>
          <a:ln>
            <a:noFill/>
          </a:ln>
        </p:spPr>
        <p:txBody>
          <a:bodyPr anchor="b"/>
          <a:lstStyle>
            <a:lvl1pPr marL="0" marR="0" lvl="0" indent="0"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1pPr>
            <a:lvl2pPr marL="0" marR="0" lvl="1" indent="536372"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2pPr>
            <a:lvl3pPr marL="0" marR="0" lvl="2" indent="1072743"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3pPr>
            <a:lvl4pPr marL="0" marR="0" lvl="3" indent="1609115"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4pPr>
            <a:lvl5pPr marL="0" marR="0" lvl="4" indent="2145487"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body" idx="2"/>
          </p:nvPr>
        </p:nvSpPr>
        <p:spPr>
          <a:xfrm>
            <a:off x="5032111" y="1535111"/>
            <a:ext cx="4378591" cy="639764"/>
          </a:xfrm>
          <a:prstGeom prst="rect">
            <a:avLst/>
          </a:prstGeom>
          <a:noFill/>
          <a:ln>
            <a:noFill/>
          </a:ln>
        </p:spPr>
        <p:txBody>
          <a:bodyPr anchor="b"/>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5" name="Shape 8"/>
          <p:cNvSpPr txBox="1">
            <a:spLocks noGrp="1"/>
          </p:cNvSpPr>
          <p:nvPr>
            <p:ph type="sldNum" idx="13"/>
          </p:nvPr>
        </p:nvSpPr>
        <p:spPr>
          <a:ln/>
        </p:spPr>
        <p:txBody>
          <a:bodyPr/>
          <a:lstStyle>
            <a:lvl1pPr>
              <a:defRPr/>
            </a:lvl1pPr>
          </a:lstStyle>
          <a:p>
            <a:pPr>
              <a:defRPr/>
            </a:pPr>
            <a:fld id="{EF09B59E-58DC-450B-B5EE-B3CB7D1AC25B}" type="slidenum">
              <a:rPr lang="en-US" altLang="ru-RU"/>
              <a:pPr>
                <a:defRPr/>
              </a:pPr>
              <a:t>‹#›</a:t>
            </a:fld>
            <a:endParaRPr lang="en-US" alt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Only">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3" name="Shape 8"/>
          <p:cNvSpPr txBox="1">
            <a:spLocks noGrp="1"/>
          </p:cNvSpPr>
          <p:nvPr>
            <p:ph type="sldNum" idx="13"/>
          </p:nvPr>
        </p:nvSpPr>
        <p:spPr>
          <a:ln/>
        </p:spPr>
        <p:txBody>
          <a:bodyPr/>
          <a:lstStyle>
            <a:lvl1pPr>
              <a:defRPr/>
            </a:lvl1pPr>
          </a:lstStyle>
          <a:p>
            <a:pPr>
              <a:defRPr/>
            </a:pPr>
            <a:fld id="{F1DD6C27-3ECF-4081-A3AA-EBE719D33F8C}" type="slidenum">
              <a:rPr lang="en-US" altLang="ru-RU"/>
              <a:pPr>
                <a:defRPr/>
              </a:pPr>
              <a:t>‹#›</a:t>
            </a:fld>
            <a:endParaRPr lang="en-US" alt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5301" y="273047"/>
            <a:ext cx="3259007" cy="1162052"/>
          </a:xfrm>
          <a:prstGeom prst="rect">
            <a:avLst/>
          </a:prstGeom>
          <a:noFill/>
          <a:ln>
            <a:noFill/>
          </a:ln>
        </p:spPr>
        <p:txBody>
          <a:bodyPr anchor="b"/>
          <a:lstStyle>
            <a:lvl1pPr marL="0" marR="0" lvl="0" indent="0" algn="l" rtl="0">
              <a:lnSpc>
                <a:spcPct val="100000"/>
              </a:lnSpc>
              <a:spcBef>
                <a:spcPts val="0"/>
              </a:spcBef>
              <a:spcAft>
                <a:spcPts val="0"/>
              </a:spcAft>
              <a:buClr>
                <a:srgbClr val="000000"/>
              </a:buClr>
              <a:buFont typeface="Calibri"/>
              <a:buNone/>
              <a:defRPr sz="2300" b="1"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body" idx="1"/>
          </p:nvPr>
        </p:nvSpPr>
        <p:spPr>
          <a:xfrm>
            <a:off x="3872972" y="273053"/>
            <a:ext cx="5537729" cy="5853113"/>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495301" y="1435100"/>
            <a:ext cx="3259007" cy="4691061"/>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5" name="Shape 8"/>
          <p:cNvSpPr txBox="1">
            <a:spLocks noGrp="1"/>
          </p:cNvSpPr>
          <p:nvPr>
            <p:ph type="sldNum" idx="13"/>
          </p:nvPr>
        </p:nvSpPr>
        <p:spPr>
          <a:ln/>
        </p:spPr>
        <p:txBody>
          <a:bodyPr/>
          <a:lstStyle>
            <a:lvl1pPr>
              <a:defRPr/>
            </a:lvl1pPr>
          </a:lstStyle>
          <a:p>
            <a:pPr>
              <a:defRPr/>
            </a:pPr>
            <a:fld id="{5CEEDF26-4071-48C8-82DD-7ADD9CFBB475}" type="slidenum">
              <a:rPr lang="en-US" altLang="ru-RU"/>
              <a:pPr>
                <a:defRPr/>
              </a:pPr>
              <a:t>‹#›</a:t>
            </a:fld>
            <a:endParaRPr lang="en-US" alt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Picture with Capti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1941645" y="4800602"/>
            <a:ext cx="5943600" cy="566737"/>
          </a:xfrm>
          <a:prstGeom prst="rect">
            <a:avLst/>
          </a:prstGeom>
          <a:noFill/>
          <a:ln>
            <a:noFill/>
          </a:ln>
        </p:spPr>
        <p:txBody>
          <a:bodyPr anchor="b"/>
          <a:lstStyle>
            <a:lvl1pPr marL="0" marR="0" lvl="0" indent="0" algn="l" rtl="0">
              <a:lnSpc>
                <a:spcPct val="100000"/>
              </a:lnSpc>
              <a:spcBef>
                <a:spcPts val="0"/>
              </a:spcBef>
              <a:spcAft>
                <a:spcPts val="0"/>
              </a:spcAft>
              <a:buClr>
                <a:srgbClr val="000000"/>
              </a:buClr>
              <a:buFont typeface="Calibri"/>
              <a:buNone/>
              <a:defRPr sz="2300" b="1"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42" name="Shape 42"/>
          <p:cNvSpPr>
            <a:spLocks noGrp="1"/>
          </p:cNvSpPr>
          <p:nvPr>
            <p:ph type="pic" idx="2"/>
          </p:nvPr>
        </p:nvSpPr>
        <p:spPr>
          <a:xfrm>
            <a:off x="1941645" y="612777"/>
            <a:ext cx="5943600" cy="4114801"/>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pPr lvl="0"/>
            <a:endParaRPr noProof="0">
              <a:sym typeface="Calibri"/>
            </a:endParaRPr>
          </a:p>
        </p:txBody>
      </p:sp>
      <p:sp>
        <p:nvSpPr>
          <p:cNvPr id="43" name="Shape 43"/>
          <p:cNvSpPr txBox="1">
            <a:spLocks noGrp="1"/>
          </p:cNvSpPr>
          <p:nvPr>
            <p:ph type="body" idx="1"/>
          </p:nvPr>
        </p:nvSpPr>
        <p:spPr>
          <a:xfrm>
            <a:off x="1941645" y="5367339"/>
            <a:ext cx="5943600" cy="804863"/>
          </a:xfrm>
          <a:prstGeom prst="rect">
            <a:avLst/>
          </a:prstGeom>
          <a:noFill/>
          <a:ln>
            <a:noFill/>
          </a:ln>
        </p:spPr>
        <p:txBody>
          <a:bodyPr/>
          <a:lstStyle>
            <a:lvl1pPr marL="0" marR="0" lvl="0" indent="0"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1pPr>
            <a:lvl2pPr marL="0" marR="0" lvl="1" indent="536372"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2pPr>
            <a:lvl3pPr marL="0" marR="0" lvl="2" indent="1072743"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3pPr>
            <a:lvl4pPr marL="0" marR="0" lvl="3" indent="1609115"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4pPr>
            <a:lvl5pPr marL="0" marR="0" lvl="4" indent="2145487"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5" name="Shape 8"/>
          <p:cNvSpPr txBox="1">
            <a:spLocks noGrp="1"/>
          </p:cNvSpPr>
          <p:nvPr>
            <p:ph type="sldNum" idx="13"/>
          </p:nvPr>
        </p:nvSpPr>
        <p:spPr>
          <a:ln/>
        </p:spPr>
        <p:txBody>
          <a:bodyPr/>
          <a:lstStyle>
            <a:lvl1pPr>
              <a:defRPr/>
            </a:lvl1pPr>
          </a:lstStyle>
          <a:p>
            <a:pPr>
              <a:defRPr/>
            </a:pPr>
            <a:fld id="{2C15909F-4758-4D21-8EEF-1FC568ADE38F}" type="slidenum">
              <a:rPr lang="en-US" altLang="ru-RU"/>
              <a:pPr>
                <a:defRPr/>
              </a:pPr>
              <a:t>‹#›</a:t>
            </a:fld>
            <a:endParaRPr lang="en-US" alt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Vertical Text">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47" name="Shape 47"/>
          <p:cNvSpPr txBox="1">
            <a:spLocks noGrp="1"/>
          </p:cNvSpPr>
          <p:nvPr>
            <p:ph type="body" idx="1"/>
          </p:nvPr>
        </p:nvSpPr>
        <p:spPr>
          <a:xfrm>
            <a:off x="495300" y="1600201"/>
            <a:ext cx="8915400" cy="4525963"/>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63E0CA61-5C80-48FE-B6A3-4A0F18DABD13}" type="slidenum">
              <a:rPr lang="en-US" altLang="ru-RU"/>
              <a:pPr>
                <a:defRPr/>
              </a:pPr>
              <a:t>‹#›</a:t>
            </a:fld>
            <a:endParaRPr lang="en-US" alt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Vertical Title and Tex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7181850" y="274637"/>
            <a:ext cx="2228850" cy="5851528"/>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body" idx="1"/>
          </p:nvPr>
        </p:nvSpPr>
        <p:spPr>
          <a:xfrm>
            <a:off x="495302" y="274637"/>
            <a:ext cx="6521449" cy="5851528"/>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0E054FD3-0CE5-4F5A-A4BF-9E82C36BB0B1}" type="slidenum">
              <a:rPr lang="en-US" altLang="ru-RU"/>
              <a:pPr>
                <a:defRPr/>
              </a:pPr>
              <a:t>‹#›</a:t>
            </a:fld>
            <a:endParaRPr lang="en-US" altLang="ru-R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95300" y="6356351"/>
            <a:ext cx="2311400" cy="365125"/>
          </a:xfrm>
          <a:prstGeom prst="rect">
            <a:avLst/>
          </a:prstGeom>
        </p:spPr>
        <p:txBody>
          <a:bodyPr/>
          <a:lstStyle/>
          <a:p>
            <a:fld id="{5E5A7DCB-E07C-4F41-942E-889B44E3AB48}" type="datetimeFigureOut">
              <a:rPr lang="ru-RU" smtClean="0"/>
              <a:pPr/>
              <a:t>09.03.2017</a:t>
            </a:fld>
            <a:endParaRPr lang="ru-RU"/>
          </a:p>
        </p:txBody>
      </p:sp>
      <p:sp>
        <p:nvSpPr>
          <p:cNvPr id="3" name="Нижний колонтитул 2"/>
          <p:cNvSpPr>
            <a:spLocks noGrp="1"/>
          </p:cNvSpPr>
          <p:nvPr>
            <p:ph type="ftr" sz="quarter" idx="11"/>
          </p:nvPr>
        </p:nvSpPr>
        <p:spPr>
          <a:xfrm>
            <a:off x="3384550" y="6356351"/>
            <a:ext cx="3136900" cy="365125"/>
          </a:xfrm>
          <a:prstGeom prst="rect">
            <a:avLst/>
          </a:prstGeom>
        </p:spPr>
        <p:txBody>
          <a:bodyPr/>
          <a:lstStyle/>
          <a:p>
            <a:endParaRPr lang="ru-RU"/>
          </a:p>
        </p:txBody>
      </p:sp>
      <p:sp>
        <p:nvSpPr>
          <p:cNvPr id="4" name="Номер слайда 3"/>
          <p:cNvSpPr>
            <a:spLocks noGrp="1"/>
          </p:cNvSpPr>
          <p:nvPr>
            <p:ph type="sldNum" sz="quarter" idx="12"/>
          </p:nvPr>
        </p:nvSpPr>
        <p:spPr/>
        <p:txBody>
          <a:bodyPr/>
          <a:lstStyle/>
          <a:p>
            <a:fld id="{FC7C53FC-9A07-42A1-AC41-762CE0927C9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Shape 6"/>
          <p:cNvSpPr txBox="1">
            <a:spLocks noGrp="1"/>
          </p:cNvSpPr>
          <p:nvPr>
            <p:ph type="title"/>
          </p:nvPr>
        </p:nvSpPr>
        <p:spPr bwMode="auto">
          <a:xfrm>
            <a:off x="495300" y="275167"/>
            <a:ext cx="8915400" cy="1143000"/>
          </a:xfrm>
          <a:prstGeom prst="rect">
            <a:avLst/>
          </a:prstGeom>
          <a:noFill/>
          <a:ln w="9525">
            <a:noFill/>
            <a:miter lim="800000"/>
            <a:headEnd/>
            <a:tailEnd/>
          </a:ln>
        </p:spPr>
        <p:txBody>
          <a:bodyPr vert="horz" wrap="square" lIns="107257" tIns="107257" rIns="107257" bIns="107257" numCol="1" anchor="ctr" anchorCtr="0" compatLnSpc="1">
            <a:prstTxWarp prst="textNoShape">
              <a:avLst/>
            </a:prstTxWarp>
          </a:bodyPr>
          <a:lstStyle/>
          <a:p>
            <a:pPr lvl="0"/>
            <a:endParaRPr lang="ru-RU" altLang="ru-RU" smtClean="0">
              <a:sym typeface="Arial" charset="0"/>
            </a:endParaRPr>
          </a:p>
        </p:txBody>
      </p:sp>
      <p:sp>
        <p:nvSpPr>
          <p:cNvPr id="1027" name="Shape 7"/>
          <p:cNvSpPr txBox="1">
            <a:spLocks noGrp="1"/>
          </p:cNvSpPr>
          <p:nvPr>
            <p:ph type="body" idx="1"/>
          </p:nvPr>
        </p:nvSpPr>
        <p:spPr bwMode="auto">
          <a:xfrm>
            <a:off x="495300" y="1600202"/>
            <a:ext cx="8915400" cy="4525433"/>
          </a:xfrm>
          <a:prstGeom prst="rect">
            <a:avLst/>
          </a:prstGeom>
          <a:noFill/>
          <a:ln w="9525">
            <a:noFill/>
            <a:miter lim="800000"/>
            <a:headEnd/>
            <a:tailEnd/>
          </a:ln>
        </p:spPr>
        <p:txBody>
          <a:bodyPr vert="horz" wrap="square" lIns="107257" tIns="107257" rIns="107257" bIns="107257" numCol="1" anchor="t" anchorCtr="0" compatLnSpc="1">
            <a:prstTxWarp prst="textNoShape">
              <a:avLst/>
            </a:prstTxWarp>
          </a:bodyPr>
          <a:lstStyle/>
          <a:p>
            <a:pPr lvl="0"/>
            <a:endParaRPr lang="ru-RU" altLang="ru-RU" smtClean="0">
              <a:sym typeface="Arial" charset="0"/>
            </a:endParaRPr>
          </a:p>
        </p:txBody>
      </p:sp>
      <p:sp>
        <p:nvSpPr>
          <p:cNvPr id="1028" name="Shape 8"/>
          <p:cNvSpPr txBox="1">
            <a:spLocks noGrp="1"/>
          </p:cNvSpPr>
          <p:nvPr>
            <p:ph type="sldNum" idx="12"/>
          </p:nvPr>
        </p:nvSpPr>
        <p:spPr bwMode="auto">
          <a:xfrm>
            <a:off x="9125216" y="6358469"/>
            <a:ext cx="285485" cy="359833"/>
          </a:xfrm>
          <a:prstGeom prst="rect">
            <a:avLst/>
          </a:prstGeom>
          <a:noFill/>
          <a:ln>
            <a:noFill/>
          </a:ln>
          <a:extLst/>
        </p:spPr>
        <p:txBody>
          <a:bodyPr vert="horz" wrap="square" lIns="53614" tIns="53614" rIns="53614" bIns="53614" numCol="1" anchor="ctr" anchorCtr="0" compatLnSpc="1">
            <a:prstTxWarp prst="textNoShape">
              <a:avLst/>
            </a:prstTxWarp>
          </a:bodyPr>
          <a:lstStyle>
            <a:lvl1pPr algn="r" eaLnBrk="1" hangingPunct="1">
              <a:buClr>
                <a:srgbClr val="888888"/>
              </a:buClr>
              <a:buSzPct val="25000"/>
              <a:buFont typeface="Calibri" pitchFamily="34" charset="0"/>
              <a:buNone/>
              <a:defRPr sz="1400">
                <a:solidFill>
                  <a:srgbClr val="888888"/>
                </a:solidFill>
                <a:latin typeface="Calibri" pitchFamily="34" charset="0"/>
                <a:sym typeface="Calibri" pitchFamily="34" charset="0"/>
              </a:defRPr>
            </a:lvl1pPr>
          </a:lstStyle>
          <a:p>
            <a:pPr>
              <a:defRPr/>
            </a:pPr>
            <a:fld id="{CF636BE0-A841-4998-9250-09A807D4CA06}" type="slidenum">
              <a:rPr lang="en-US" altLang="ru-RU"/>
              <a:pPr>
                <a:defRPr/>
              </a:pPr>
              <a:t>‹#›</a:t>
            </a:fld>
            <a:endParaRPr lang="en-US" altLang="ru-RU"/>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600">
          <a:solidFill>
            <a:srgbClr val="000000"/>
          </a:solidFill>
          <a:latin typeface="Arial"/>
          <a:ea typeface="Arial"/>
          <a:cs typeface="Arial"/>
          <a:sym typeface="Arial" charset="0"/>
        </a:defRPr>
      </a:lvl1pPr>
      <a:lvl2pPr algn="l" rtl="0" eaLnBrk="0" fontAlgn="base" hangingPunct="0">
        <a:spcBef>
          <a:spcPct val="0"/>
        </a:spcBef>
        <a:spcAft>
          <a:spcPct val="0"/>
        </a:spcAft>
        <a:defRPr sz="1600">
          <a:solidFill>
            <a:srgbClr val="000000"/>
          </a:solidFill>
          <a:latin typeface="Arial" charset="0"/>
          <a:cs typeface="Arial" charset="0"/>
          <a:sym typeface="Arial" charset="0"/>
        </a:defRPr>
      </a:lvl2pPr>
      <a:lvl3pPr algn="l" rtl="0" eaLnBrk="0" fontAlgn="base" hangingPunct="0">
        <a:spcBef>
          <a:spcPct val="0"/>
        </a:spcBef>
        <a:spcAft>
          <a:spcPct val="0"/>
        </a:spcAft>
        <a:defRPr sz="1600">
          <a:solidFill>
            <a:srgbClr val="000000"/>
          </a:solidFill>
          <a:latin typeface="Arial" charset="0"/>
          <a:cs typeface="Arial" charset="0"/>
          <a:sym typeface="Arial" charset="0"/>
        </a:defRPr>
      </a:lvl3pPr>
      <a:lvl4pPr algn="l" rtl="0" eaLnBrk="0" fontAlgn="base" hangingPunct="0">
        <a:spcBef>
          <a:spcPct val="0"/>
        </a:spcBef>
        <a:spcAft>
          <a:spcPct val="0"/>
        </a:spcAft>
        <a:defRPr sz="1600">
          <a:solidFill>
            <a:srgbClr val="000000"/>
          </a:solidFill>
          <a:latin typeface="Arial" charset="0"/>
          <a:cs typeface="Arial" charset="0"/>
          <a:sym typeface="Arial" charset="0"/>
        </a:defRPr>
      </a:lvl4pPr>
      <a:lvl5pPr algn="l" rtl="0" eaLnBrk="0" fontAlgn="base" hangingPunct="0">
        <a:spcBef>
          <a:spcPct val="0"/>
        </a:spcBef>
        <a:spcAft>
          <a:spcPct val="0"/>
        </a:spcAft>
        <a:defRPr sz="1600">
          <a:solidFill>
            <a:srgbClr val="000000"/>
          </a:solidFill>
          <a:latin typeface="Arial" charset="0"/>
          <a:cs typeface="Arial" charset="0"/>
          <a:sym typeface="Arial" charset="0"/>
        </a:defRPr>
      </a:lvl5pPr>
      <a:lvl6pPr marL="536372" algn="l" rtl="0" eaLnBrk="0" fontAlgn="base" hangingPunct="0">
        <a:spcBef>
          <a:spcPct val="0"/>
        </a:spcBef>
        <a:spcAft>
          <a:spcPct val="0"/>
        </a:spcAft>
        <a:defRPr sz="1600">
          <a:solidFill>
            <a:srgbClr val="000000"/>
          </a:solidFill>
          <a:latin typeface="Arial" charset="0"/>
          <a:cs typeface="Arial" charset="0"/>
          <a:sym typeface="Arial" charset="0"/>
        </a:defRPr>
      </a:lvl6pPr>
      <a:lvl7pPr marL="1072743" algn="l" rtl="0" eaLnBrk="0" fontAlgn="base" hangingPunct="0">
        <a:spcBef>
          <a:spcPct val="0"/>
        </a:spcBef>
        <a:spcAft>
          <a:spcPct val="0"/>
        </a:spcAft>
        <a:defRPr sz="1600">
          <a:solidFill>
            <a:srgbClr val="000000"/>
          </a:solidFill>
          <a:latin typeface="Arial" charset="0"/>
          <a:cs typeface="Arial" charset="0"/>
          <a:sym typeface="Arial" charset="0"/>
        </a:defRPr>
      </a:lvl7pPr>
      <a:lvl8pPr marL="1609115" algn="l" rtl="0" eaLnBrk="0" fontAlgn="base" hangingPunct="0">
        <a:spcBef>
          <a:spcPct val="0"/>
        </a:spcBef>
        <a:spcAft>
          <a:spcPct val="0"/>
        </a:spcAft>
        <a:defRPr sz="1600">
          <a:solidFill>
            <a:srgbClr val="000000"/>
          </a:solidFill>
          <a:latin typeface="Arial" charset="0"/>
          <a:cs typeface="Arial" charset="0"/>
          <a:sym typeface="Arial" charset="0"/>
        </a:defRPr>
      </a:lvl8pPr>
      <a:lvl9pPr marL="2145487" algn="l" rtl="0" eaLnBrk="0" fontAlgn="base" hangingPunct="0">
        <a:spcBef>
          <a:spcPct val="0"/>
        </a:spcBef>
        <a:spcAft>
          <a:spcPct val="0"/>
        </a:spcAft>
        <a:defRPr sz="1600">
          <a:solidFill>
            <a:srgbClr val="000000"/>
          </a:solidFill>
          <a:latin typeface="Arial" charset="0"/>
          <a:cs typeface="Arial" charset="0"/>
          <a:sym typeface="Arial"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600">
          <a:solidFill>
            <a:srgbClr val="000000"/>
          </a:solidFill>
          <a:latin typeface="Arial"/>
          <a:ea typeface="Arial"/>
          <a:cs typeface="Arial"/>
          <a:sym typeface="Arial" charset="0"/>
        </a:defRPr>
      </a:lvl1pPr>
      <a:lvl2pPr lvl="1" algn="l" rtl="0" eaLnBrk="0" fontAlgn="base" hangingPunct="0">
        <a:spcBef>
          <a:spcPct val="0"/>
        </a:spcBef>
        <a:spcAft>
          <a:spcPct val="0"/>
        </a:spcAft>
        <a:defRPr sz="1600">
          <a:solidFill>
            <a:srgbClr val="000000"/>
          </a:solidFill>
          <a:latin typeface="Arial"/>
          <a:ea typeface="Arial"/>
          <a:cs typeface="Arial"/>
          <a:sym typeface="Arial" charset="0"/>
        </a:defRPr>
      </a:lvl2pPr>
      <a:lvl3pPr lvl="2" algn="l" rtl="0" eaLnBrk="0" fontAlgn="base" hangingPunct="0">
        <a:spcBef>
          <a:spcPct val="0"/>
        </a:spcBef>
        <a:spcAft>
          <a:spcPct val="0"/>
        </a:spcAft>
        <a:defRPr sz="1600">
          <a:solidFill>
            <a:srgbClr val="000000"/>
          </a:solidFill>
          <a:latin typeface="Arial"/>
          <a:ea typeface="Arial"/>
          <a:cs typeface="Arial"/>
          <a:sym typeface="Arial" charset="0"/>
        </a:defRPr>
      </a:lvl3pPr>
      <a:lvl4pPr lvl="3" algn="l" rtl="0" eaLnBrk="0" fontAlgn="base" hangingPunct="0">
        <a:spcBef>
          <a:spcPct val="0"/>
        </a:spcBef>
        <a:spcAft>
          <a:spcPct val="0"/>
        </a:spcAft>
        <a:defRPr sz="1600">
          <a:solidFill>
            <a:srgbClr val="000000"/>
          </a:solidFill>
          <a:latin typeface="Arial"/>
          <a:ea typeface="Arial"/>
          <a:cs typeface="Arial"/>
          <a:sym typeface="Arial" charset="0"/>
        </a:defRPr>
      </a:lvl4pPr>
      <a:lvl5pPr lvl="4" algn="l" rtl="0" eaLnBrk="0" fontAlgn="base" hangingPunct="0">
        <a:spcBef>
          <a:spcPct val="0"/>
        </a:spcBef>
        <a:spcAft>
          <a:spcPct val="0"/>
        </a:spcAft>
        <a:defRPr sz="1600">
          <a:solidFill>
            <a:srgbClr val="000000"/>
          </a:solidFill>
          <a:latin typeface="Arial"/>
          <a:ea typeface="Arial"/>
          <a:cs typeface="Arial"/>
          <a:sym typeface="Arial" charset="0"/>
        </a:defRPr>
      </a:lvl5pPr>
      <a:lvl6pPr marR="0" lvl="5"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notesSlide" Target="../notesSlides/notesSlide4.xm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slideLayout" Target="../slideLayouts/slideLayout12.xml"/><Relationship Id="rId16" Type="http://schemas.openxmlformats.org/officeDocument/2006/relationships/image" Target="../media/image25.png"/><Relationship Id="rId1" Type="http://schemas.openxmlformats.org/officeDocument/2006/relationships/themeOverride" Target="../theme/themeOverride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5.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5.png"/><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6.pn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5.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0.png"/><Relationship Id="rId7"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5.png"/><Relationship Id="rId9" Type="http://schemas.openxmlformats.org/officeDocument/2006/relationships/image" Target="../media/image75.png"/></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5.png"/><Relationship Id="rId7"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85.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13" descr="C:\Users\Natallia\Desktop\ПРАКТИКА\презент Зачем быть финанс грам\иконки\56989878.png"/>
          <p:cNvPicPr>
            <a:picLocks noChangeAspect="1" noChangeArrowheads="1"/>
          </p:cNvPicPr>
          <p:nvPr/>
        </p:nvPicPr>
        <p:blipFill>
          <a:blip r:embed="rId3"/>
          <a:srcRect/>
          <a:stretch>
            <a:fillRect/>
          </a:stretch>
        </p:blipFill>
        <p:spPr bwMode="auto">
          <a:xfrm>
            <a:off x="310269" y="189186"/>
            <a:ext cx="9331035" cy="6380435"/>
          </a:xfrm>
          <a:prstGeom prst="rect">
            <a:avLst/>
          </a:prstGeom>
          <a:noFill/>
        </p:spPr>
      </p:pic>
      <p:sp>
        <p:nvSpPr>
          <p:cNvPr id="2053" name="Shape 60"/>
          <p:cNvSpPr txBox="1">
            <a:spLocks noChangeArrowheads="1"/>
          </p:cNvSpPr>
          <p:nvPr/>
        </p:nvSpPr>
        <p:spPr bwMode="auto">
          <a:xfrm>
            <a:off x="3058039" y="4944205"/>
            <a:ext cx="3831491" cy="1303867"/>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defRPr/>
            </a:pPr>
            <a:r>
              <a:rPr lang="en-US" sz="2100" i="1" dirty="0" smtClean="0">
                <a:solidFill>
                  <a:schemeClr val="accent2">
                    <a:lumMod val="75000"/>
                  </a:schemeClr>
                </a:solidFill>
                <a:latin typeface="Georgia" panose="02040502050405020303" pitchFamily="18" charset="0"/>
              </a:rPr>
              <a:t>Global Money Week</a:t>
            </a:r>
            <a:endParaRPr lang="ru-RU" sz="2100" i="1" dirty="0" smtClean="0">
              <a:solidFill>
                <a:schemeClr val="accent2">
                  <a:lumMod val="75000"/>
                </a:schemeClr>
              </a:solidFill>
              <a:latin typeface="Georgia" panose="02040502050405020303" pitchFamily="18" charset="0"/>
            </a:endParaRPr>
          </a:p>
          <a:p>
            <a:pPr algn="ctr">
              <a:defRPr/>
            </a:pPr>
            <a:r>
              <a:rPr lang="en-US" sz="2100" i="1" dirty="0" smtClean="0">
                <a:solidFill>
                  <a:schemeClr val="accent2">
                    <a:lumMod val="75000"/>
                  </a:schemeClr>
                </a:solidFill>
                <a:latin typeface="Georgia" panose="02040502050405020303" pitchFamily="18" charset="0"/>
              </a:rPr>
              <a:t>27 </a:t>
            </a:r>
            <a:r>
              <a:rPr lang="ru-RU" sz="2100" i="1" dirty="0" smtClean="0">
                <a:solidFill>
                  <a:schemeClr val="accent2">
                    <a:lumMod val="75000"/>
                  </a:schemeClr>
                </a:solidFill>
                <a:latin typeface="Georgia" panose="02040502050405020303" pitchFamily="18" charset="0"/>
              </a:rPr>
              <a:t>марта – 2 апреля 2017г.</a:t>
            </a:r>
            <a:endParaRPr lang="en-US" altLang="ru-RU" sz="2100" i="1" dirty="0" smtClean="0">
              <a:solidFill>
                <a:schemeClr val="accent2">
                  <a:lumMod val="75000"/>
                </a:schemeClr>
              </a:solidFill>
              <a:latin typeface="Georgia" panose="02040502050405020303" pitchFamily="18" charset="0"/>
              <a:sym typeface="Georgia" panose="02040502050405020303" pitchFamily="18" charset="0"/>
            </a:endParaRPr>
          </a:p>
        </p:txBody>
      </p:sp>
      <p:sp>
        <p:nvSpPr>
          <p:cNvPr id="14" name="Скругленный прямоугольник 13"/>
          <p:cNvSpPr/>
          <p:nvPr/>
        </p:nvSpPr>
        <p:spPr>
          <a:xfrm>
            <a:off x="2128343" y="2866200"/>
            <a:ext cx="5675588" cy="174641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7275" tIns="53637" rIns="107275" bIns="53637" rtlCol="0" anchor="ctr"/>
          <a:lstStyle/>
          <a:p>
            <a:pPr algn="ctr"/>
            <a:endParaRPr lang="ru-RU" dirty="0"/>
          </a:p>
        </p:txBody>
      </p:sp>
      <p:sp>
        <p:nvSpPr>
          <p:cNvPr id="2055" name="Shape 62"/>
          <p:cNvSpPr txBox="1">
            <a:spLocks noChangeArrowheads="1"/>
          </p:cNvSpPr>
          <p:nvPr/>
        </p:nvSpPr>
        <p:spPr bwMode="auto">
          <a:xfrm>
            <a:off x="2634497" y="2913055"/>
            <a:ext cx="4798219" cy="1663700"/>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spcBef>
                <a:spcPts val="0"/>
              </a:spcBef>
              <a:spcAft>
                <a:spcPts val="0"/>
              </a:spcAft>
              <a:defRPr/>
            </a:pPr>
            <a:r>
              <a:rPr lang="ru-RU" altLang="ru-RU" sz="4700" b="1" dirty="0" smtClean="0">
                <a:solidFill>
                  <a:schemeClr val="accent2">
                    <a:lumMod val="75000"/>
                  </a:schemeClr>
                </a:solidFill>
                <a:latin typeface="Book Antiqua" pitchFamily="18" charset="0"/>
              </a:rPr>
              <a:t>О ВАЖНОСТИ</a:t>
            </a:r>
            <a:endParaRPr lang="en-US" altLang="ru-RU" sz="4700" b="1" dirty="0" smtClean="0">
              <a:solidFill>
                <a:schemeClr val="accent2">
                  <a:lumMod val="75000"/>
                </a:schemeClr>
              </a:solidFill>
              <a:latin typeface="Book Antiqua" pitchFamily="18" charset="0"/>
            </a:endParaRPr>
          </a:p>
          <a:p>
            <a:pPr algn="ctr" eaLnBrk="1" hangingPunct="1">
              <a:spcBef>
                <a:spcPts val="0"/>
              </a:spcBef>
              <a:spcAft>
                <a:spcPts val="0"/>
              </a:spcAft>
              <a:defRPr/>
            </a:pPr>
            <a:r>
              <a:rPr lang="ru-RU" altLang="ru-RU" sz="4700" b="1" dirty="0" smtClean="0">
                <a:solidFill>
                  <a:schemeClr val="accent2">
                    <a:lumMod val="75000"/>
                  </a:schemeClr>
                </a:solidFill>
                <a:latin typeface="Book Antiqua" pitchFamily="18" charset="0"/>
              </a:rPr>
              <a:t>СБЕРЕЖЕНИЙ</a:t>
            </a:r>
            <a:endParaRPr lang="en-US" altLang="ru-RU" sz="4700" b="1" dirty="0" smtClean="0">
              <a:solidFill>
                <a:schemeClr val="accent2">
                  <a:lumMod val="75000"/>
                </a:schemeClr>
              </a:solidFill>
              <a:latin typeface="Book Antiqua" pitchFamily="18" charset="0"/>
            </a:endParaRPr>
          </a:p>
        </p:txBody>
      </p:sp>
      <p:pic>
        <p:nvPicPr>
          <p:cNvPr id="2062" name="Picture 14" descr="C:\Users\Natallia\Desktop\ПРАКТИКА\фоны\Рисунок3.tif"/>
          <p:cNvPicPr>
            <a:picLocks noChangeAspect="1" noChangeArrowheads="1"/>
          </p:cNvPicPr>
          <p:nvPr/>
        </p:nvPicPr>
        <p:blipFill>
          <a:blip r:embed="rId4"/>
          <a:srcRect/>
          <a:stretch>
            <a:fillRect/>
          </a:stretch>
        </p:blipFill>
        <p:spPr bwMode="auto">
          <a:xfrm>
            <a:off x="3655373" y="630676"/>
            <a:ext cx="2745426" cy="1891807"/>
          </a:xfrm>
          <a:prstGeom prst="rect">
            <a:avLst/>
          </a:prstGeom>
          <a:noFill/>
        </p:spPr>
      </p:pic>
      <p:pic>
        <p:nvPicPr>
          <p:cNvPr id="2064" name="Picture 16" descr="C:\Users\Natallia\Desktop\ПРАКТИКА\презент Зачем быть финанс грам\иконки\парень1 (2).png"/>
          <p:cNvPicPr>
            <a:picLocks noChangeAspect="1" noChangeArrowheads="1"/>
          </p:cNvPicPr>
          <p:nvPr/>
        </p:nvPicPr>
        <p:blipFill>
          <a:blip r:embed="rId5"/>
          <a:srcRect/>
          <a:stretch>
            <a:fillRect/>
          </a:stretch>
        </p:blipFill>
        <p:spPr bwMode="auto">
          <a:xfrm>
            <a:off x="7554147" y="627473"/>
            <a:ext cx="2351853" cy="5866882"/>
          </a:xfrm>
          <a:prstGeom prst="rect">
            <a:avLst/>
          </a:prstGeom>
          <a:noFill/>
        </p:spPr>
      </p:pic>
      <p:pic>
        <p:nvPicPr>
          <p:cNvPr id="1026" name="Picture 2" descr="C:\Users\Natallia\Desktop\ПРАКТИКА\презент Зачем быть финанс грам\иконки\Безымянный-1.png"/>
          <p:cNvPicPr>
            <a:picLocks noChangeAspect="1" noChangeArrowheads="1"/>
          </p:cNvPicPr>
          <p:nvPr/>
        </p:nvPicPr>
        <p:blipFill>
          <a:blip r:embed="rId6"/>
          <a:srcRect/>
          <a:stretch>
            <a:fillRect/>
          </a:stretch>
        </p:blipFill>
        <p:spPr bwMode="auto">
          <a:xfrm>
            <a:off x="599089" y="924192"/>
            <a:ext cx="2976618" cy="5547334"/>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064"/>
                                        </p:tgtEl>
                                        <p:attrNameLst>
                                          <p:attrName>style.visibility</p:attrName>
                                        </p:attrNameLst>
                                      </p:cBhvr>
                                      <p:to>
                                        <p:strVal val="visible"/>
                                      </p:to>
                                    </p:set>
                                    <p:anim calcmode="lin" valueType="num">
                                      <p:cBhvr additive="base">
                                        <p:cTn id="12" dur="500" fill="hold"/>
                                        <p:tgtEl>
                                          <p:spTgt spid="2064"/>
                                        </p:tgtEl>
                                        <p:attrNameLst>
                                          <p:attrName>ppt_x</p:attrName>
                                        </p:attrNameLst>
                                      </p:cBhvr>
                                      <p:tavLst>
                                        <p:tav tm="0">
                                          <p:val>
                                            <p:strVal val="1+#ppt_w/2"/>
                                          </p:val>
                                        </p:tav>
                                        <p:tav tm="100000">
                                          <p:val>
                                            <p:strVal val="#ppt_x"/>
                                          </p:val>
                                        </p:tav>
                                      </p:tavLst>
                                    </p:anim>
                                    <p:anim calcmode="lin" valueType="num">
                                      <p:cBhvr additive="base">
                                        <p:cTn id="13" dur="500" fill="hold"/>
                                        <p:tgtEl>
                                          <p:spTgt spid="206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6" presetClass="emph" presetSubtype="0" autoRev="1" fill="remove" grpId="0" nodeType="afterEffect">
                                  <p:stCondLst>
                                    <p:cond delay="0"/>
                                  </p:stCondLst>
                                  <p:childTnLst>
                                    <p:animScale>
                                      <p:cBhvr>
                                        <p:cTn id="16" dur="1000" fill="hold"/>
                                        <p:tgtEl>
                                          <p:spTgt spid="205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220717" y="78830"/>
            <a:ext cx="9506607" cy="121394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solidFill>
                  <a:schemeClr val="accent2">
                    <a:lumMod val="75000"/>
                  </a:schemeClr>
                </a:solidFill>
                <a:latin typeface="Book Antiqua" pitchFamily="18" charset="0"/>
              </a:rPr>
              <a:t> ИСТОРИЯ СБЕРЕЖЕНИЙ</a:t>
            </a:r>
            <a:endParaRPr lang="ru-RU" sz="3600" b="1" dirty="0">
              <a:solidFill>
                <a:schemeClr val="accent2">
                  <a:lumMod val="75000"/>
                </a:schemeClr>
              </a:solidFill>
              <a:latin typeface="Book Antiqua" pitchFamily="18" charset="0"/>
            </a:endParaRPr>
          </a:p>
        </p:txBody>
      </p:sp>
      <p:pic>
        <p:nvPicPr>
          <p:cNvPr id="3076"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pic>
        <p:nvPicPr>
          <p:cNvPr id="2050" name="Picture 2" descr="C:\Users\Natallia\Desktop\ПРАКТИКА\презент Зачем быть финанс грам\человечи\девушкасидит.png"/>
          <p:cNvPicPr>
            <a:picLocks noChangeAspect="1" noChangeArrowheads="1"/>
          </p:cNvPicPr>
          <p:nvPr/>
        </p:nvPicPr>
        <p:blipFill>
          <a:blip r:embed="rId4"/>
          <a:srcRect/>
          <a:stretch>
            <a:fillRect/>
          </a:stretch>
        </p:blipFill>
        <p:spPr bwMode="auto">
          <a:xfrm>
            <a:off x="3931727" y="3331777"/>
            <a:ext cx="2098515" cy="2910807"/>
          </a:xfrm>
          <a:prstGeom prst="rect">
            <a:avLst/>
          </a:prstGeom>
          <a:noFill/>
        </p:spPr>
      </p:pic>
      <p:sp>
        <p:nvSpPr>
          <p:cNvPr id="15" name="TextBox 14"/>
          <p:cNvSpPr txBox="1"/>
          <p:nvPr/>
        </p:nvSpPr>
        <p:spPr>
          <a:xfrm>
            <a:off x="4069122" y="1347030"/>
            <a:ext cx="2141742" cy="2308324"/>
          </a:xfrm>
          <a:prstGeom prst="rect">
            <a:avLst/>
          </a:prstGeom>
          <a:noFill/>
        </p:spPr>
        <p:txBody>
          <a:bodyPr wrap="square" rtlCol="0">
            <a:spAutoFit/>
          </a:bodyPr>
          <a:lstStyle/>
          <a:p>
            <a:pPr algn="ctr"/>
            <a:r>
              <a:rPr lang="ru-RU" sz="2000" dirty="0" smtClean="0">
                <a:solidFill>
                  <a:schemeClr val="accent1">
                    <a:lumMod val="75000"/>
                  </a:schemeClr>
                </a:solidFill>
                <a:latin typeface="Book Antiqua" pitchFamily="18" charset="0"/>
              </a:rPr>
              <a:t>Древние храмы выполняли главную функцию банков – </a:t>
            </a:r>
            <a:r>
              <a:rPr lang="ru-RU" sz="2400" b="1" dirty="0" smtClean="0">
                <a:solidFill>
                  <a:schemeClr val="accent1">
                    <a:lumMod val="75000"/>
                  </a:schemeClr>
                </a:solidFill>
                <a:latin typeface="Book Antiqua" pitchFamily="18" charset="0"/>
              </a:rPr>
              <a:t>сбережение</a:t>
            </a:r>
          </a:p>
          <a:p>
            <a:pPr algn="ctr"/>
            <a:endParaRPr lang="ru-RU" sz="2000" dirty="0">
              <a:solidFill>
                <a:schemeClr val="bg2">
                  <a:lumMod val="75000"/>
                </a:schemeClr>
              </a:solidFill>
              <a:latin typeface="Book Antiqua" pitchFamily="18" charset="0"/>
            </a:endParaRPr>
          </a:p>
        </p:txBody>
      </p:sp>
      <p:sp>
        <p:nvSpPr>
          <p:cNvPr id="19" name="TextBox 18"/>
          <p:cNvSpPr txBox="1"/>
          <p:nvPr/>
        </p:nvSpPr>
        <p:spPr>
          <a:xfrm>
            <a:off x="2194163" y="6314052"/>
            <a:ext cx="5788857"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rPr>
              <a:t>«</a:t>
            </a:r>
            <a:r>
              <a:rPr lang="en-US" sz="2000" b="1" dirty="0" smtClean="0">
                <a:solidFill>
                  <a:schemeClr val="accent1">
                    <a:lumMod val="75000"/>
                  </a:schemeClr>
                </a:solidFill>
                <a:latin typeface="Book Antiqua" pitchFamily="18" charset="0"/>
              </a:rPr>
              <a:t>B</a:t>
            </a:r>
            <a:r>
              <a:rPr lang="ru-RU" sz="2000" b="1" dirty="0" err="1" smtClean="0">
                <a:solidFill>
                  <a:schemeClr val="accent1">
                    <a:lumMod val="75000"/>
                  </a:schemeClr>
                </a:solidFill>
                <a:latin typeface="Book Antiqua" pitchFamily="18" charset="0"/>
              </a:rPr>
              <a:t>anco</a:t>
            </a:r>
            <a:r>
              <a:rPr lang="ru-RU" sz="2000" b="1" dirty="0" smtClean="0">
                <a:solidFill>
                  <a:schemeClr val="accent1">
                    <a:lumMod val="75000"/>
                  </a:schemeClr>
                </a:solidFill>
                <a:latin typeface="Book Antiqua" pitchFamily="18" charset="0"/>
              </a:rPr>
              <a:t>»</a:t>
            </a:r>
            <a:r>
              <a:rPr lang="ru-RU" sz="2000" dirty="0" smtClean="0">
                <a:solidFill>
                  <a:schemeClr val="accent1">
                    <a:lumMod val="75000"/>
                  </a:schemeClr>
                </a:solidFill>
                <a:latin typeface="Book Antiqua" pitchFamily="18" charset="0"/>
              </a:rPr>
              <a:t> </a:t>
            </a:r>
            <a:r>
              <a:rPr lang="ru-RU" sz="2000" dirty="0">
                <a:solidFill>
                  <a:schemeClr val="accent1">
                    <a:lumMod val="75000"/>
                  </a:schemeClr>
                </a:solidFill>
                <a:latin typeface="Book Antiqua" pitchFamily="18" charset="0"/>
              </a:rPr>
              <a:t>с итальянского </a:t>
            </a:r>
            <a:r>
              <a:rPr lang="ru-RU" sz="2000" dirty="0" smtClean="0">
                <a:solidFill>
                  <a:schemeClr val="accent1">
                    <a:lumMod val="75000"/>
                  </a:schemeClr>
                </a:solidFill>
                <a:latin typeface="Book Antiqua" pitchFamily="18" charset="0"/>
              </a:rPr>
              <a:t>– скамья или лавка</a:t>
            </a:r>
            <a:endParaRPr lang="ru-RU" sz="2000" dirty="0">
              <a:solidFill>
                <a:schemeClr val="accent1">
                  <a:lumMod val="75000"/>
                </a:schemeClr>
              </a:solidFill>
              <a:latin typeface="Book Antiqua" pitchFamily="18" charset="0"/>
            </a:endParaRPr>
          </a:p>
        </p:txBody>
      </p:sp>
      <p:grpSp>
        <p:nvGrpSpPr>
          <p:cNvPr id="20" name="Группа 19"/>
          <p:cNvGrpSpPr/>
          <p:nvPr/>
        </p:nvGrpSpPr>
        <p:grpSpPr>
          <a:xfrm>
            <a:off x="7233276" y="4357925"/>
            <a:ext cx="2672724" cy="1641341"/>
            <a:chOff x="7233276" y="4357925"/>
            <a:chExt cx="2672724" cy="1641341"/>
          </a:xfrm>
        </p:grpSpPr>
        <p:pic>
          <p:nvPicPr>
            <p:cNvPr id="1026" name="Picture 2" descr="C:\Users\Natallia\Desktop\ПРАКТИКА\детская презантация\ЛАВ.png"/>
            <p:cNvPicPr>
              <a:picLocks noChangeAspect="1" noChangeArrowheads="1"/>
            </p:cNvPicPr>
            <p:nvPr/>
          </p:nvPicPr>
          <p:blipFill>
            <a:blip r:embed="rId5"/>
            <a:srcRect/>
            <a:stretch>
              <a:fillRect/>
            </a:stretch>
          </p:blipFill>
          <p:spPr bwMode="auto">
            <a:xfrm rot="723136">
              <a:off x="7831620" y="4715719"/>
              <a:ext cx="1187110" cy="943471"/>
            </a:xfrm>
            <a:prstGeom prst="rect">
              <a:avLst/>
            </a:prstGeom>
            <a:noFill/>
          </p:spPr>
        </p:pic>
        <p:sp>
          <p:nvSpPr>
            <p:cNvPr id="7" name="Выноска-облако 6"/>
            <p:cNvSpPr/>
            <p:nvPr/>
          </p:nvSpPr>
          <p:spPr>
            <a:xfrm>
              <a:off x="7233276" y="4357925"/>
              <a:ext cx="2672724" cy="1641341"/>
            </a:xfrm>
            <a:prstGeom prst="cloudCallout">
              <a:avLst>
                <a:gd name="adj1" fmla="val -76380"/>
                <a:gd name="adj2" fmla="val -2658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7" name="Группа 16"/>
          <p:cNvGrpSpPr/>
          <p:nvPr/>
        </p:nvGrpSpPr>
        <p:grpSpPr>
          <a:xfrm>
            <a:off x="6650182" y="1444563"/>
            <a:ext cx="2861676" cy="1735097"/>
            <a:chOff x="6650182" y="1444563"/>
            <a:chExt cx="2861676" cy="1735097"/>
          </a:xfrm>
        </p:grpSpPr>
        <p:sp>
          <p:nvSpPr>
            <p:cNvPr id="8" name="Выноска-облако 7"/>
            <p:cNvSpPr/>
            <p:nvPr/>
          </p:nvSpPr>
          <p:spPr>
            <a:xfrm>
              <a:off x="6650182" y="1444563"/>
              <a:ext cx="2861676" cy="1735097"/>
            </a:xfrm>
            <a:prstGeom prst="cloudCallout">
              <a:avLst>
                <a:gd name="adj1" fmla="val -53905"/>
                <a:gd name="adj2" fmla="val 7015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C:\Users\Natallia\Desktop\ПРАКТИКА\презент Зачем быть финанс грам\храм.png"/>
            <p:cNvPicPr>
              <a:picLocks noChangeAspect="1" noChangeArrowheads="1"/>
            </p:cNvPicPr>
            <p:nvPr/>
          </p:nvPicPr>
          <p:blipFill>
            <a:blip r:embed="rId6"/>
            <a:srcRect/>
            <a:stretch>
              <a:fillRect/>
            </a:stretch>
          </p:blipFill>
          <p:spPr bwMode="auto">
            <a:xfrm>
              <a:off x="7856807" y="1621622"/>
              <a:ext cx="890156" cy="1270413"/>
            </a:xfrm>
            <a:prstGeom prst="rect">
              <a:avLst/>
            </a:prstGeom>
            <a:noFill/>
          </p:spPr>
        </p:pic>
        <p:pic>
          <p:nvPicPr>
            <p:cNvPr id="32" name="Picture 2" descr="C:\Users\Natallia\Desktop\ПРАКТИКА\презент Зачем быть финанс грам\храм.png"/>
            <p:cNvPicPr>
              <a:picLocks noChangeAspect="1" noChangeArrowheads="1"/>
            </p:cNvPicPr>
            <p:nvPr/>
          </p:nvPicPr>
          <p:blipFill>
            <a:blip r:embed="rId6"/>
            <a:srcRect/>
            <a:stretch>
              <a:fillRect/>
            </a:stretch>
          </p:blipFill>
          <p:spPr bwMode="auto">
            <a:xfrm>
              <a:off x="7473302" y="1904455"/>
              <a:ext cx="704795" cy="1005870"/>
            </a:xfrm>
            <a:prstGeom prst="rect">
              <a:avLst/>
            </a:prstGeom>
            <a:noFill/>
          </p:spPr>
        </p:pic>
      </p:grpSp>
      <p:grpSp>
        <p:nvGrpSpPr>
          <p:cNvPr id="18" name="Группа 17"/>
          <p:cNvGrpSpPr/>
          <p:nvPr/>
        </p:nvGrpSpPr>
        <p:grpSpPr>
          <a:xfrm>
            <a:off x="290631" y="3909159"/>
            <a:ext cx="2944422" cy="1878941"/>
            <a:chOff x="290631" y="3909159"/>
            <a:chExt cx="2944422" cy="1878941"/>
          </a:xfrm>
        </p:grpSpPr>
        <p:sp>
          <p:nvSpPr>
            <p:cNvPr id="25" name="Выноска-облако 24"/>
            <p:cNvSpPr/>
            <p:nvPr/>
          </p:nvSpPr>
          <p:spPr>
            <a:xfrm>
              <a:off x="290631" y="3909159"/>
              <a:ext cx="2944422" cy="1878941"/>
            </a:xfrm>
            <a:prstGeom prst="cloudCallout">
              <a:avLst>
                <a:gd name="adj1" fmla="val 82611"/>
                <a:gd name="adj2" fmla="val -2588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Рисунок 26"/>
            <p:cNvPicPr>
              <a:picLocks noChangeAspect="1"/>
            </p:cNvPicPr>
            <p:nvPr/>
          </p:nvPicPr>
          <p:blipFill>
            <a:blip r:embed="rId7"/>
            <a:stretch>
              <a:fillRect/>
            </a:stretch>
          </p:blipFill>
          <p:spPr>
            <a:xfrm>
              <a:off x="1229540" y="4141953"/>
              <a:ext cx="1203344" cy="1345588"/>
            </a:xfrm>
            <a:prstGeom prst="rect">
              <a:avLst/>
            </a:prstGeom>
          </p:spPr>
        </p:pic>
      </p:grpSp>
      <p:pic>
        <p:nvPicPr>
          <p:cNvPr id="28" name="Рисунок 27"/>
          <p:cNvPicPr>
            <a:picLocks noChangeAspect="1"/>
          </p:cNvPicPr>
          <p:nvPr/>
        </p:nvPicPr>
        <p:blipFill>
          <a:blip r:embed="rId8"/>
          <a:stretch>
            <a:fillRect/>
          </a:stretch>
        </p:blipFill>
        <p:spPr>
          <a:xfrm rot="2555786">
            <a:off x="3126590" y="3051924"/>
            <a:ext cx="952069" cy="627960"/>
          </a:xfrm>
          <a:prstGeom prst="rect">
            <a:avLst/>
          </a:prstGeom>
        </p:spPr>
      </p:pic>
      <p:pic>
        <p:nvPicPr>
          <p:cNvPr id="4101" name="Picture 5" descr="C:\Users\Natallia\Desktop\ПРАКТИКА\презент Зачем быть финанс грам\иконки 2\месопотамия222.png"/>
          <p:cNvPicPr>
            <a:picLocks noChangeAspect="1" noChangeArrowheads="1"/>
          </p:cNvPicPr>
          <p:nvPr/>
        </p:nvPicPr>
        <p:blipFill>
          <a:blip r:embed="rId9"/>
          <a:srcRect/>
          <a:stretch>
            <a:fillRect/>
          </a:stretch>
        </p:blipFill>
        <p:spPr bwMode="auto">
          <a:xfrm rot="514607">
            <a:off x="162205" y="996667"/>
            <a:ext cx="3135132" cy="2410377"/>
          </a:xfrm>
          <a:prstGeom prst="rect">
            <a:avLst/>
          </a:prstGeom>
          <a:noFill/>
        </p:spPr>
      </p:pic>
      <p:sp>
        <p:nvSpPr>
          <p:cNvPr id="16" name="Скругленный прямоугольник 15"/>
          <p:cNvSpPr/>
          <p:nvPr/>
        </p:nvSpPr>
        <p:spPr>
          <a:xfrm>
            <a:off x="2188396" y="6278946"/>
            <a:ext cx="5465851" cy="450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fade">
                                      <p:cBhvr>
                                        <p:cTn id="7" dur="1000"/>
                                        <p:tgtEl>
                                          <p:spTgt spid="410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Скругленный прямоугольник 18"/>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17"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8" name="Shape 121"/>
          <p:cNvSpPr txBox="1">
            <a:spLocks/>
          </p:cNvSpPr>
          <p:nvPr/>
        </p:nvSpPr>
        <p:spPr bwMode="auto">
          <a:xfrm>
            <a:off x="0" y="-19051"/>
            <a:ext cx="9906000" cy="1468968"/>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r>
              <a:rPr kumimoji="0" lang="ru-RU" altLang="ru-RU" sz="3600" b="1" i="0" u="none" strike="noStrike" kern="0" cap="none" spc="0" normalizeH="0" baseline="0" noProof="0" dirty="0" smtClean="0">
                <a:ln>
                  <a:noFill/>
                </a:ln>
                <a:solidFill>
                  <a:srgbClr val="953735"/>
                </a:solidFill>
                <a:effectLst/>
                <a:uLnTx/>
                <a:uFillTx/>
                <a:latin typeface="Arial" charset="0"/>
                <a:ea typeface="Arial"/>
                <a:cs typeface="Arial" charset="0"/>
                <a:sym typeface="Arial" charset="0"/>
              </a:rPr>
              <a:t>   </a:t>
            </a:r>
            <a:r>
              <a:rPr lang="ru-RU" altLang="ru-RU" sz="3600" b="1" kern="0" dirty="0" smtClean="0">
                <a:solidFill>
                  <a:srgbClr val="953735"/>
                </a:solidFill>
                <a:latin typeface="Book Antiqua" pitchFamily="18" charset="0"/>
                <a:ea typeface="Arial"/>
              </a:rPr>
              <a:t>ЛИЧНЫЕ </a:t>
            </a:r>
            <a:r>
              <a:rPr kumimoji="0" lang="ru-RU" altLang="ru-RU" sz="36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t>СБЕРЕЖЕНИЯ</a:t>
            </a:r>
            <a:endParaRPr kumimoji="0" lang="en-US" altLang="ru-RU" sz="36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Georgia" pitchFamily="18" charset="0"/>
            </a:endParaRPr>
          </a:p>
        </p:txBody>
      </p:sp>
      <p:pic>
        <p:nvPicPr>
          <p:cNvPr id="5122" name="Picture 2" descr="C:\Users\Natallia\Desktop\ПРАКТИКА\презент Зачем быть финанс грам\человечи\парень2.png"/>
          <p:cNvPicPr>
            <a:picLocks noChangeAspect="1" noChangeArrowheads="1"/>
          </p:cNvPicPr>
          <p:nvPr/>
        </p:nvPicPr>
        <p:blipFill>
          <a:blip r:embed="rId4"/>
          <a:srcRect/>
          <a:stretch>
            <a:fillRect/>
          </a:stretch>
        </p:blipFill>
        <p:spPr bwMode="auto">
          <a:xfrm>
            <a:off x="1166652" y="2035974"/>
            <a:ext cx="2175640" cy="4806260"/>
          </a:xfrm>
          <a:prstGeom prst="rect">
            <a:avLst/>
          </a:prstGeom>
          <a:noFill/>
        </p:spPr>
      </p:pic>
      <p:grpSp>
        <p:nvGrpSpPr>
          <p:cNvPr id="20" name="Группа 19"/>
          <p:cNvGrpSpPr/>
          <p:nvPr/>
        </p:nvGrpSpPr>
        <p:grpSpPr>
          <a:xfrm>
            <a:off x="3222492" y="1346214"/>
            <a:ext cx="4771801" cy="3259912"/>
            <a:chOff x="3222492" y="1346214"/>
            <a:chExt cx="4771801" cy="3259912"/>
          </a:xfrm>
        </p:grpSpPr>
        <p:sp>
          <p:nvSpPr>
            <p:cNvPr id="23" name="Облако 22"/>
            <p:cNvSpPr/>
            <p:nvPr/>
          </p:nvSpPr>
          <p:spPr>
            <a:xfrm rot="928177">
              <a:off x="3222492" y="1346214"/>
              <a:ext cx="4771801" cy="3259912"/>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p:cNvSpPr txBox="1"/>
            <p:nvPr/>
          </p:nvSpPr>
          <p:spPr>
            <a:xfrm>
              <a:off x="4162096" y="1954924"/>
              <a:ext cx="3074275" cy="707886"/>
            </a:xfrm>
            <a:prstGeom prst="rect">
              <a:avLst/>
            </a:prstGeom>
            <a:noFill/>
          </p:spPr>
          <p:txBody>
            <a:bodyPr wrap="square" rtlCol="0">
              <a:spAutoFit/>
            </a:bodyPr>
            <a:lstStyle/>
            <a:p>
              <a:r>
                <a:rPr lang="ru-RU" sz="4000" dirty="0" smtClean="0">
                  <a:solidFill>
                    <a:schemeClr val="bg1">
                      <a:lumMod val="50000"/>
                    </a:schemeClr>
                  </a:solidFill>
                  <a:latin typeface="Book Antiqua" pitchFamily="18" charset="0"/>
                </a:rPr>
                <a:t>КОПИТЬ?!</a:t>
              </a:r>
              <a:endParaRPr lang="ru-RU" sz="4000" dirty="0">
                <a:solidFill>
                  <a:schemeClr val="bg1">
                    <a:lumMod val="50000"/>
                  </a:schemeClr>
                </a:solidFill>
                <a:latin typeface="Book Antiqua" pitchFamily="18" charset="0"/>
              </a:endParaRPr>
            </a:p>
          </p:txBody>
        </p:sp>
        <p:sp>
          <p:nvSpPr>
            <p:cNvPr id="25" name="TextBox 24"/>
            <p:cNvSpPr txBox="1"/>
            <p:nvPr/>
          </p:nvSpPr>
          <p:spPr>
            <a:xfrm>
              <a:off x="4493176" y="2727430"/>
              <a:ext cx="2222938" cy="1323439"/>
            </a:xfrm>
            <a:prstGeom prst="rect">
              <a:avLst/>
            </a:prstGeom>
            <a:noFill/>
          </p:spPr>
          <p:txBody>
            <a:bodyPr wrap="square" rtlCol="0">
              <a:spAutoFit/>
            </a:bodyPr>
            <a:lstStyle/>
            <a:p>
              <a:r>
                <a:rPr lang="ru-RU" sz="8000" b="1" dirty="0" smtClean="0">
                  <a:solidFill>
                    <a:schemeClr val="accent2">
                      <a:lumMod val="50000"/>
                    </a:schemeClr>
                  </a:solidFill>
                  <a:latin typeface="Book Antiqua" pitchFamily="18" charset="0"/>
                </a:rPr>
                <a:t>ДА!</a:t>
              </a:r>
              <a:endParaRPr lang="ru-RU" sz="8000" b="1" dirty="0">
                <a:solidFill>
                  <a:schemeClr val="accent2">
                    <a:lumMod val="50000"/>
                  </a:schemeClr>
                </a:solidFill>
                <a:latin typeface="Book Antiqua" pitchFamily="18" charset="0"/>
              </a:endParaRPr>
            </a:p>
          </p:txBody>
        </p:sp>
      </p:grpSp>
      <p:sp>
        <p:nvSpPr>
          <p:cNvPr id="26" name="Овал 25"/>
          <p:cNvSpPr/>
          <p:nvPr/>
        </p:nvSpPr>
        <p:spPr>
          <a:xfrm>
            <a:off x="3436886" y="5202618"/>
            <a:ext cx="1182414" cy="1182414"/>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Овал 26"/>
          <p:cNvSpPr/>
          <p:nvPr/>
        </p:nvSpPr>
        <p:spPr>
          <a:xfrm>
            <a:off x="5607273" y="5197361"/>
            <a:ext cx="1182414" cy="1182414"/>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Овал 27"/>
          <p:cNvSpPr/>
          <p:nvPr/>
        </p:nvSpPr>
        <p:spPr>
          <a:xfrm>
            <a:off x="7840721" y="5176342"/>
            <a:ext cx="1182414" cy="1182414"/>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0" name="Группа 39"/>
          <p:cNvGrpSpPr/>
          <p:nvPr/>
        </p:nvGrpSpPr>
        <p:grpSpPr>
          <a:xfrm>
            <a:off x="3058512" y="4650828"/>
            <a:ext cx="2081049" cy="1896506"/>
            <a:chOff x="3058512" y="4650828"/>
            <a:chExt cx="2081049" cy="1896506"/>
          </a:xfrm>
        </p:grpSpPr>
        <p:sp>
          <p:nvSpPr>
            <p:cNvPr id="31" name="TextBox 30"/>
            <p:cNvSpPr txBox="1"/>
            <p:nvPr/>
          </p:nvSpPr>
          <p:spPr>
            <a:xfrm>
              <a:off x="3058512" y="4650828"/>
              <a:ext cx="2081049" cy="400110"/>
            </a:xfrm>
            <a:prstGeom prst="rect">
              <a:avLst/>
            </a:prstGeom>
            <a:noFill/>
          </p:spPr>
          <p:txBody>
            <a:bodyPr wrap="square" rtlCol="0">
              <a:spAutoFit/>
            </a:bodyPr>
            <a:lstStyle/>
            <a:p>
              <a:r>
                <a:rPr lang="ru-RU" sz="2000" b="1" dirty="0" smtClean="0">
                  <a:solidFill>
                    <a:schemeClr val="bg1">
                      <a:lumMod val="50000"/>
                    </a:schemeClr>
                  </a:solidFill>
                </a:rPr>
                <a:t>НЕОБХОДИМО</a:t>
              </a:r>
              <a:endParaRPr lang="ru-RU" sz="2000" b="1" dirty="0">
                <a:solidFill>
                  <a:schemeClr val="bg1">
                    <a:lumMod val="50000"/>
                  </a:schemeClr>
                </a:solidFill>
              </a:endParaRPr>
            </a:p>
          </p:txBody>
        </p:sp>
        <p:pic>
          <p:nvPicPr>
            <p:cNvPr id="30" name="Picture 3"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3262829" y="5034446"/>
              <a:ext cx="1512887" cy="1512888"/>
            </a:xfrm>
            <a:prstGeom prst="rect">
              <a:avLst/>
            </a:prstGeom>
            <a:noFill/>
          </p:spPr>
        </p:pic>
      </p:grpSp>
      <p:grpSp>
        <p:nvGrpSpPr>
          <p:cNvPr id="41" name="Группа 40"/>
          <p:cNvGrpSpPr/>
          <p:nvPr/>
        </p:nvGrpSpPr>
        <p:grpSpPr>
          <a:xfrm>
            <a:off x="7367876" y="4671840"/>
            <a:ext cx="2081049" cy="1854482"/>
            <a:chOff x="7367876" y="4671840"/>
            <a:chExt cx="2081049" cy="1854482"/>
          </a:xfrm>
        </p:grpSpPr>
        <p:pic>
          <p:nvPicPr>
            <p:cNvPr id="5123" name="Picture 3"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7672063" y="5013434"/>
              <a:ext cx="1512887" cy="1512888"/>
            </a:xfrm>
            <a:prstGeom prst="rect">
              <a:avLst/>
            </a:prstGeom>
            <a:noFill/>
          </p:spPr>
        </p:pic>
        <p:sp>
          <p:nvSpPr>
            <p:cNvPr id="33" name="TextBox 32"/>
            <p:cNvSpPr txBox="1"/>
            <p:nvPr/>
          </p:nvSpPr>
          <p:spPr>
            <a:xfrm>
              <a:off x="7367876" y="4671840"/>
              <a:ext cx="2081049" cy="400110"/>
            </a:xfrm>
            <a:prstGeom prst="rect">
              <a:avLst/>
            </a:prstGeom>
            <a:noFill/>
          </p:spPr>
          <p:txBody>
            <a:bodyPr wrap="square" rtlCol="0">
              <a:spAutoFit/>
            </a:bodyPr>
            <a:lstStyle/>
            <a:p>
              <a:pPr algn="ctr"/>
              <a:r>
                <a:rPr lang="ru-RU" sz="2000" b="1" dirty="0" smtClean="0">
                  <a:solidFill>
                    <a:schemeClr val="bg1">
                      <a:lumMod val="50000"/>
                    </a:schemeClr>
                  </a:solidFill>
                </a:rPr>
                <a:t>ПРИЯТНО</a:t>
              </a:r>
              <a:endParaRPr lang="ru-RU" sz="2000" b="1" dirty="0">
                <a:solidFill>
                  <a:schemeClr val="bg1">
                    <a:lumMod val="50000"/>
                  </a:schemeClr>
                </a:solidFill>
              </a:endParaRPr>
            </a:p>
          </p:txBody>
        </p:sp>
      </p:grpSp>
      <p:grpSp>
        <p:nvGrpSpPr>
          <p:cNvPr id="35" name="Группа 34"/>
          <p:cNvGrpSpPr/>
          <p:nvPr/>
        </p:nvGrpSpPr>
        <p:grpSpPr>
          <a:xfrm>
            <a:off x="5150130" y="4645568"/>
            <a:ext cx="2081049" cy="1907026"/>
            <a:chOff x="5150130" y="4645568"/>
            <a:chExt cx="2081049" cy="1907026"/>
          </a:xfrm>
        </p:grpSpPr>
        <p:sp>
          <p:nvSpPr>
            <p:cNvPr id="32" name="TextBox 31"/>
            <p:cNvSpPr txBox="1"/>
            <p:nvPr/>
          </p:nvSpPr>
          <p:spPr>
            <a:xfrm>
              <a:off x="5150130" y="4645568"/>
              <a:ext cx="2081049" cy="400110"/>
            </a:xfrm>
            <a:prstGeom prst="rect">
              <a:avLst/>
            </a:prstGeom>
            <a:noFill/>
          </p:spPr>
          <p:txBody>
            <a:bodyPr wrap="square" rtlCol="0">
              <a:spAutoFit/>
            </a:bodyPr>
            <a:lstStyle/>
            <a:p>
              <a:pPr algn="ctr"/>
              <a:r>
                <a:rPr lang="ru-RU" sz="2000" b="1" dirty="0" smtClean="0">
                  <a:solidFill>
                    <a:schemeClr val="bg1">
                      <a:lumMod val="50000"/>
                    </a:schemeClr>
                  </a:solidFill>
                </a:rPr>
                <a:t>РАЗУМНО</a:t>
              </a:r>
              <a:endParaRPr lang="ru-RU" sz="2000" b="1" dirty="0">
                <a:solidFill>
                  <a:schemeClr val="bg1">
                    <a:lumMod val="50000"/>
                  </a:schemeClr>
                </a:solidFill>
              </a:endParaRPr>
            </a:p>
          </p:txBody>
        </p:sp>
        <p:pic>
          <p:nvPicPr>
            <p:cNvPr id="29" name="Picture 3"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5459563" y="5039706"/>
              <a:ext cx="1512887" cy="1512888"/>
            </a:xfrm>
            <a:prstGeom prst="rect">
              <a:avLst/>
            </a:prstGeom>
            <a:noFill/>
          </p:spPr>
        </p:pic>
      </p:grpSp>
      <p:sp>
        <p:nvSpPr>
          <p:cNvPr id="2" name="Прямоугольник 1"/>
          <p:cNvSpPr/>
          <p:nvPr/>
        </p:nvSpPr>
        <p:spPr>
          <a:xfrm>
            <a:off x="2193650" y="404037"/>
            <a:ext cx="5759503" cy="5847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p:stCondLst>
                              <p:cond delay="2000"/>
                            </p:stCondLst>
                            <p:childTnLst>
                              <p:par>
                                <p:cTn id="9" presetID="6" presetClass="emph" presetSubtype="0" autoRev="1" fill="hold" nodeType="afterEffect">
                                  <p:stCondLst>
                                    <p:cond delay="0"/>
                                  </p:stCondLst>
                                  <p:childTnLst>
                                    <p:animScale>
                                      <p:cBhvr>
                                        <p:cTn id="10" dur="1000" fill="hold"/>
                                        <p:tgtEl>
                                          <p:spTgt spid="40"/>
                                        </p:tgtEl>
                                      </p:cBhvr>
                                      <p:by x="150000" y="150000"/>
                                    </p:animScale>
                                  </p:childTnLst>
                                </p:cTn>
                              </p:par>
                            </p:childTnLst>
                          </p:cTn>
                        </p:par>
                        <p:par>
                          <p:cTn id="11" fill="hold">
                            <p:stCondLst>
                              <p:cond delay="4000"/>
                            </p:stCondLst>
                            <p:childTnLst>
                              <p:par>
                                <p:cTn id="12" presetID="6" presetClass="emph" presetSubtype="0" autoRev="1" fill="hold" nodeType="afterEffect">
                                  <p:stCondLst>
                                    <p:cond delay="0"/>
                                  </p:stCondLst>
                                  <p:childTnLst>
                                    <p:animScale>
                                      <p:cBhvr>
                                        <p:cTn id="13" dur="1000" fill="hold"/>
                                        <p:tgtEl>
                                          <p:spTgt spid="35"/>
                                        </p:tgtEl>
                                      </p:cBhvr>
                                      <p:by x="150000" y="150000"/>
                                    </p:animScale>
                                  </p:childTnLst>
                                </p:cTn>
                              </p:par>
                            </p:childTnLst>
                          </p:cTn>
                        </p:par>
                        <p:par>
                          <p:cTn id="14" fill="hold">
                            <p:stCondLst>
                              <p:cond delay="6000"/>
                            </p:stCondLst>
                            <p:childTnLst>
                              <p:par>
                                <p:cTn id="15" presetID="6" presetClass="emph" presetSubtype="0" autoRev="1" fill="hold" nodeType="afterEffect">
                                  <p:stCondLst>
                                    <p:cond delay="0"/>
                                  </p:stCondLst>
                                  <p:childTnLst>
                                    <p:animScale>
                                      <p:cBhvr>
                                        <p:cTn id="16" dur="1000" fill="hold"/>
                                        <p:tgtEl>
                                          <p:spTgt spid="4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Овал 46"/>
          <p:cNvSpPr/>
          <p:nvPr/>
        </p:nvSpPr>
        <p:spPr>
          <a:xfrm>
            <a:off x="2762035" y="3275744"/>
            <a:ext cx="976045" cy="976045"/>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p:nvPicPr>
        <p:blipFill>
          <a:blip r:embed="rId4"/>
          <a:stretch>
            <a:fillRect/>
          </a:stretch>
        </p:blipFill>
        <p:spPr>
          <a:xfrm>
            <a:off x="3769905" y="1315072"/>
            <a:ext cx="2403467" cy="4854714"/>
          </a:xfrm>
          <a:prstGeom prst="rect">
            <a:avLst/>
          </a:prstGeom>
        </p:spPr>
      </p:pic>
      <p:sp>
        <p:nvSpPr>
          <p:cNvPr id="2" name="Скругленный прямоугольник 1"/>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3" name="Shape 175"/>
          <p:cNvSpPr txBox="1">
            <a:spLocks/>
          </p:cNvSpPr>
          <p:nvPr/>
        </p:nvSpPr>
        <p:spPr bwMode="auto">
          <a:xfrm>
            <a:off x="1227463" y="-71529"/>
            <a:ext cx="7327637" cy="1468967"/>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r>
              <a:rPr lang="ru-RU" altLang="ru-RU" sz="3400" b="1" kern="0" dirty="0" smtClean="0">
                <a:solidFill>
                  <a:srgbClr val="953735"/>
                </a:solidFill>
                <a:latin typeface="Book Antiqua" pitchFamily="18" charset="0"/>
                <a:ea typeface="Arial"/>
              </a:rPr>
              <a:t>БЮДЖЕТ</a:t>
            </a:r>
            <a:endParaRPr kumimoji="0" lang="en-US" altLang="ru-RU" sz="3400" b="1" i="0" u="none" strike="noStrike" kern="0" cap="none" spc="0" normalizeH="0" baseline="0" noProof="0" dirty="0" smtClean="0">
              <a:ln>
                <a:noFill/>
              </a:ln>
              <a:solidFill>
                <a:srgbClr val="000000"/>
              </a:solidFill>
              <a:effectLst/>
              <a:uLnTx/>
              <a:uFillTx/>
              <a:latin typeface="Book Antiqua" pitchFamily="18" charset="0"/>
              <a:ea typeface="Arial"/>
              <a:cs typeface="Arial" charset="0"/>
              <a:sym typeface="Arial" charset="0"/>
            </a:endParaRPr>
          </a:p>
        </p:txBody>
      </p:sp>
      <p:pic>
        <p:nvPicPr>
          <p:cNvPr id="4" name="Рисунок 9" descr="fin_fr.png"/>
          <p:cNvPicPr>
            <a:picLocks noChangeAspect="1"/>
          </p:cNvPicPr>
          <p:nvPr/>
        </p:nvPicPr>
        <p:blipFill>
          <a:blip r:embed="rId5" cstate="print"/>
          <a:srcRect/>
          <a:stretch>
            <a:fillRect/>
          </a:stretch>
        </p:blipFill>
        <p:spPr bwMode="auto">
          <a:xfrm>
            <a:off x="8245366" y="220717"/>
            <a:ext cx="1266492" cy="908961"/>
          </a:xfrm>
          <a:prstGeom prst="rect">
            <a:avLst/>
          </a:prstGeom>
          <a:noFill/>
          <a:ln w="9525">
            <a:noFill/>
            <a:miter lim="800000"/>
            <a:headEnd/>
            <a:tailEnd/>
          </a:ln>
        </p:spPr>
      </p:pic>
      <p:sp>
        <p:nvSpPr>
          <p:cNvPr id="27" name="Скругленный прямоугольник 26"/>
          <p:cNvSpPr/>
          <p:nvPr/>
        </p:nvSpPr>
        <p:spPr>
          <a:xfrm>
            <a:off x="891080" y="6064070"/>
            <a:ext cx="7958735" cy="69489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6871524" y="1460282"/>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7104062" y="1518830"/>
            <a:ext cx="1451038" cy="384721"/>
          </a:xfrm>
          <a:prstGeom prst="rect">
            <a:avLst/>
          </a:prstGeom>
          <a:noFill/>
        </p:spPr>
        <p:txBody>
          <a:bodyPr wrap="none" rtlCol="0">
            <a:spAutoFit/>
          </a:bodyPr>
          <a:lstStyle/>
          <a:p>
            <a:r>
              <a:rPr lang="ru-RU" sz="1900" dirty="0" smtClean="0">
                <a:solidFill>
                  <a:schemeClr val="tx1">
                    <a:lumMod val="75000"/>
                    <a:lumOff val="25000"/>
                  </a:schemeClr>
                </a:solidFill>
                <a:latin typeface="Book Antiqua" pitchFamily="18" charset="0"/>
              </a:rPr>
              <a:t>РАСХОДЫ</a:t>
            </a:r>
            <a:endParaRPr lang="ru-RU" sz="1900" dirty="0">
              <a:solidFill>
                <a:schemeClr val="tx1">
                  <a:lumMod val="75000"/>
                  <a:lumOff val="25000"/>
                </a:schemeClr>
              </a:solidFill>
              <a:latin typeface="Book Antiqua" pitchFamily="18" charset="0"/>
            </a:endParaRPr>
          </a:p>
        </p:txBody>
      </p:sp>
      <p:sp>
        <p:nvSpPr>
          <p:cNvPr id="17" name="Овал 16"/>
          <p:cNvSpPr/>
          <p:nvPr/>
        </p:nvSpPr>
        <p:spPr>
          <a:xfrm>
            <a:off x="6185043" y="4674742"/>
            <a:ext cx="996594" cy="955496"/>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5" name="Группа 44"/>
          <p:cNvGrpSpPr/>
          <p:nvPr/>
        </p:nvGrpSpPr>
        <p:grpSpPr>
          <a:xfrm>
            <a:off x="8435082" y="3205536"/>
            <a:ext cx="969663" cy="1006868"/>
            <a:chOff x="8402710" y="2985265"/>
            <a:chExt cx="1279439" cy="1347371"/>
          </a:xfrm>
        </p:grpSpPr>
        <p:sp>
          <p:nvSpPr>
            <p:cNvPr id="11" name="Овал 10"/>
            <p:cNvSpPr/>
            <p:nvPr/>
          </p:nvSpPr>
          <p:spPr>
            <a:xfrm>
              <a:off x="8402710" y="2985265"/>
              <a:ext cx="1279439" cy="1347371"/>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1" name="Picture 7" descr="C:\Users\Natallia\Desktop\ПРАКТИКА\детская презантация\СМАРТ.png"/>
            <p:cNvPicPr>
              <a:picLocks noChangeAspect="1" noChangeArrowheads="1"/>
            </p:cNvPicPr>
            <p:nvPr/>
          </p:nvPicPr>
          <p:blipFill>
            <a:blip r:embed="rId6" cstate="print"/>
            <a:srcRect/>
            <a:stretch>
              <a:fillRect/>
            </a:stretch>
          </p:blipFill>
          <p:spPr bwMode="auto">
            <a:xfrm>
              <a:off x="8849815" y="3257544"/>
              <a:ext cx="413219" cy="820139"/>
            </a:xfrm>
            <a:prstGeom prst="rect">
              <a:avLst/>
            </a:prstGeom>
            <a:noFill/>
          </p:spPr>
        </p:pic>
      </p:grpSp>
      <p:pic>
        <p:nvPicPr>
          <p:cNvPr id="29" name="Picture 5" descr="C:\Users\Natallia\Desktop\ПРАКТИКА\детская презантация\картинки\Ico_GearItem_Jeans.png"/>
          <p:cNvPicPr>
            <a:picLocks noChangeAspect="1" noChangeArrowheads="1"/>
          </p:cNvPicPr>
          <p:nvPr/>
        </p:nvPicPr>
        <p:blipFill>
          <a:blip r:embed="rId7" cstate="print"/>
          <a:srcRect/>
          <a:stretch>
            <a:fillRect/>
          </a:stretch>
        </p:blipFill>
        <p:spPr bwMode="auto">
          <a:xfrm>
            <a:off x="6287784" y="4817019"/>
            <a:ext cx="761108" cy="761108"/>
          </a:xfrm>
          <a:prstGeom prst="rect">
            <a:avLst/>
          </a:prstGeom>
          <a:noFill/>
        </p:spPr>
      </p:pic>
      <p:pic>
        <p:nvPicPr>
          <p:cNvPr id="30" name="Picture 2" descr="C:\Users\Natallia\Desktop\ПРАКТИКА\презент Зачем быть финанс грам\иконки 2\BYN548587.png"/>
          <p:cNvPicPr>
            <a:picLocks noChangeAspect="1" noChangeArrowheads="1"/>
          </p:cNvPicPr>
          <p:nvPr/>
        </p:nvPicPr>
        <p:blipFill>
          <a:blip r:embed="rId8"/>
          <a:srcRect/>
          <a:stretch>
            <a:fillRect/>
          </a:stretch>
        </p:blipFill>
        <p:spPr bwMode="auto">
          <a:xfrm>
            <a:off x="980561" y="6115218"/>
            <a:ext cx="631986" cy="566981"/>
          </a:xfrm>
          <a:prstGeom prst="rect">
            <a:avLst/>
          </a:prstGeom>
          <a:noFill/>
        </p:spPr>
      </p:pic>
      <p:sp>
        <p:nvSpPr>
          <p:cNvPr id="32" name="TextBox 31"/>
          <p:cNvSpPr txBox="1"/>
          <p:nvPr/>
        </p:nvSpPr>
        <p:spPr>
          <a:xfrm>
            <a:off x="1687284" y="6060091"/>
            <a:ext cx="7173687" cy="707886"/>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rPr>
              <a:t>Источником сбережений у человека являются его доходы, а инструментом – разумное ведение бюджета</a:t>
            </a:r>
            <a:endParaRPr lang="ru-RU" sz="2400" b="1" dirty="0">
              <a:solidFill>
                <a:schemeClr val="accent1">
                  <a:lumMod val="75000"/>
                </a:schemeClr>
              </a:solidFill>
              <a:latin typeface="Book Antiqua" pitchFamily="18" charset="0"/>
              <a:sym typeface="Calibri"/>
            </a:endParaRPr>
          </a:p>
        </p:txBody>
      </p:sp>
      <p:sp>
        <p:nvSpPr>
          <p:cNvPr id="34" name="Скругленный прямоугольник 33"/>
          <p:cNvSpPr/>
          <p:nvPr/>
        </p:nvSpPr>
        <p:spPr>
          <a:xfrm>
            <a:off x="1155492" y="1438487"/>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TextBox 34"/>
          <p:cNvSpPr txBox="1"/>
          <p:nvPr/>
        </p:nvSpPr>
        <p:spPr>
          <a:xfrm>
            <a:off x="1418787" y="1518830"/>
            <a:ext cx="1314784" cy="384721"/>
          </a:xfrm>
          <a:prstGeom prst="rect">
            <a:avLst/>
          </a:prstGeom>
          <a:noFill/>
        </p:spPr>
        <p:txBody>
          <a:bodyPr wrap="none" rtlCol="0">
            <a:spAutoFit/>
          </a:bodyPr>
          <a:lstStyle/>
          <a:p>
            <a:r>
              <a:rPr lang="ru-RU" sz="1900" dirty="0" smtClean="0">
                <a:solidFill>
                  <a:schemeClr val="tx1">
                    <a:lumMod val="75000"/>
                    <a:lumOff val="25000"/>
                  </a:schemeClr>
                </a:solidFill>
                <a:latin typeface="Book Antiqua" pitchFamily="18" charset="0"/>
              </a:rPr>
              <a:t>ДОХОДЫ</a:t>
            </a:r>
            <a:endParaRPr lang="ru-RU" sz="1900" dirty="0">
              <a:solidFill>
                <a:schemeClr val="tx1">
                  <a:lumMod val="75000"/>
                  <a:lumOff val="25000"/>
                </a:schemeClr>
              </a:solidFill>
              <a:latin typeface="Book Antiqua" pitchFamily="18" charset="0"/>
            </a:endParaRPr>
          </a:p>
        </p:txBody>
      </p:sp>
      <p:cxnSp>
        <p:nvCxnSpPr>
          <p:cNvPr id="37" name="Прямая со стрелкой 36"/>
          <p:cNvCxnSpPr/>
          <p:nvPr/>
        </p:nvCxnSpPr>
        <p:spPr>
          <a:xfrm flipH="1">
            <a:off x="6829651" y="2060502"/>
            <a:ext cx="274411" cy="400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8466447" y="2044095"/>
            <a:ext cx="282567" cy="416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401111" y="2526942"/>
            <a:ext cx="2226429" cy="369332"/>
          </a:xfrm>
          <a:prstGeom prst="rect">
            <a:avLst/>
          </a:prstGeom>
          <a:noFill/>
        </p:spPr>
        <p:txBody>
          <a:bodyPr wrap="square" rtlCol="0">
            <a:spAutoFit/>
          </a:bodyPr>
          <a:lstStyle/>
          <a:p>
            <a:r>
              <a:rPr lang="ru-RU" sz="1800" dirty="0" smtClean="0">
                <a:solidFill>
                  <a:schemeClr val="tx1">
                    <a:lumMod val="75000"/>
                    <a:lumOff val="25000"/>
                  </a:schemeClr>
                </a:solidFill>
                <a:latin typeface="Book Antiqua" pitchFamily="18" charset="0"/>
              </a:rPr>
              <a:t>ОБЯЗАТЕЛЬНЫЕ</a:t>
            </a:r>
            <a:endParaRPr lang="ru-RU" sz="1800" dirty="0">
              <a:solidFill>
                <a:schemeClr val="tx1">
                  <a:lumMod val="75000"/>
                  <a:lumOff val="25000"/>
                </a:schemeClr>
              </a:solidFill>
              <a:latin typeface="Book Antiqua" pitchFamily="18" charset="0"/>
            </a:endParaRPr>
          </a:p>
        </p:txBody>
      </p:sp>
      <p:sp>
        <p:nvSpPr>
          <p:cNvPr id="43" name="TextBox 42"/>
          <p:cNvSpPr txBox="1"/>
          <p:nvPr/>
        </p:nvSpPr>
        <p:spPr>
          <a:xfrm>
            <a:off x="7630066" y="2548263"/>
            <a:ext cx="2626152" cy="369332"/>
          </a:xfrm>
          <a:prstGeom prst="rect">
            <a:avLst/>
          </a:prstGeom>
          <a:noFill/>
        </p:spPr>
        <p:txBody>
          <a:bodyPr wrap="square" rtlCol="0">
            <a:spAutoFit/>
          </a:bodyPr>
          <a:lstStyle/>
          <a:p>
            <a:r>
              <a:rPr lang="ru-RU" sz="1800" dirty="0" smtClean="0">
                <a:solidFill>
                  <a:schemeClr val="tx1">
                    <a:lumMod val="75000"/>
                    <a:lumOff val="25000"/>
                  </a:schemeClr>
                </a:solidFill>
                <a:latin typeface="Book Antiqua" pitchFamily="18" charset="0"/>
              </a:rPr>
              <a:t>НЕОБЯЗАТЕЛЬНЫЕ</a:t>
            </a:r>
            <a:endParaRPr lang="ru-RU" sz="1800" dirty="0">
              <a:solidFill>
                <a:schemeClr val="tx1">
                  <a:lumMod val="75000"/>
                  <a:lumOff val="25000"/>
                </a:schemeClr>
              </a:solidFill>
              <a:latin typeface="Book Antiqua" pitchFamily="18" charset="0"/>
            </a:endParaRPr>
          </a:p>
        </p:txBody>
      </p:sp>
      <p:grpSp>
        <p:nvGrpSpPr>
          <p:cNvPr id="44" name="Группа 43"/>
          <p:cNvGrpSpPr/>
          <p:nvPr/>
        </p:nvGrpSpPr>
        <p:grpSpPr>
          <a:xfrm>
            <a:off x="6185042" y="3184989"/>
            <a:ext cx="955497" cy="924674"/>
            <a:chOff x="5989750" y="3184989"/>
            <a:chExt cx="1017226" cy="1083956"/>
          </a:xfrm>
        </p:grpSpPr>
        <p:sp>
          <p:nvSpPr>
            <p:cNvPr id="12" name="Овал 11"/>
            <p:cNvSpPr/>
            <p:nvPr/>
          </p:nvSpPr>
          <p:spPr>
            <a:xfrm>
              <a:off x="5989750" y="3184989"/>
              <a:ext cx="1017226" cy="1083956"/>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2" name="Picture 3" descr="C:\Users\Natallia\Desktop\ПРАКТИКА\детская презантация\КРАН.png"/>
            <p:cNvPicPr>
              <a:picLocks noChangeAspect="1" noChangeArrowheads="1"/>
            </p:cNvPicPr>
            <p:nvPr/>
          </p:nvPicPr>
          <p:blipFill>
            <a:blip r:embed="rId9" cstate="print"/>
            <a:srcRect/>
            <a:stretch>
              <a:fillRect/>
            </a:stretch>
          </p:blipFill>
          <p:spPr bwMode="auto">
            <a:xfrm>
              <a:off x="6226139" y="3421294"/>
              <a:ext cx="534653" cy="620908"/>
            </a:xfrm>
            <a:prstGeom prst="rect">
              <a:avLst/>
            </a:prstGeom>
            <a:noFill/>
          </p:spPr>
        </p:pic>
      </p:grpSp>
      <p:pic>
        <p:nvPicPr>
          <p:cNvPr id="25" name="Picture 4" descr="C:\Users\Comp\Desktop\нацбанк\детки\еда.png"/>
          <p:cNvPicPr>
            <a:picLocks noChangeAspect="1" noChangeArrowheads="1"/>
          </p:cNvPicPr>
          <p:nvPr/>
        </p:nvPicPr>
        <p:blipFill>
          <a:blip r:embed="rId10" cstate="print"/>
          <a:srcRect/>
          <a:stretch>
            <a:fillRect/>
          </a:stretch>
        </p:blipFill>
        <p:spPr bwMode="auto">
          <a:xfrm>
            <a:off x="6606283" y="4776622"/>
            <a:ext cx="438913" cy="331606"/>
          </a:xfrm>
          <a:prstGeom prst="rect">
            <a:avLst/>
          </a:prstGeom>
          <a:noFill/>
        </p:spPr>
      </p:pic>
      <p:grpSp>
        <p:nvGrpSpPr>
          <p:cNvPr id="46" name="Группа 45"/>
          <p:cNvGrpSpPr/>
          <p:nvPr/>
        </p:nvGrpSpPr>
        <p:grpSpPr>
          <a:xfrm>
            <a:off x="8414533" y="4677635"/>
            <a:ext cx="1029895" cy="942330"/>
            <a:chOff x="8373302" y="4605715"/>
            <a:chExt cx="1338256" cy="1338256"/>
          </a:xfrm>
        </p:grpSpPr>
        <p:sp>
          <p:nvSpPr>
            <p:cNvPr id="18" name="Овал 17"/>
            <p:cNvSpPr/>
            <p:nvPr/>
          </p:nvSpPr>
          <p:spPr>
            <a:xfrm>
              <a:off x="8373302" y="4605715"/>
              <a:ext cx="1338256" cy="1338256"/>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3" descr="C:\Users\Natallia\Desktop\ПРАКТИКА\презент Зачем быть финанс грам\ТУФ.png"/>
            <p:cNvPicPr>
              <a:picLocks noChangeAspect="1" noChangeArrowheads="1"/>
            </p:cNvPicPr>
            <p:nvPr/>
          </p:nvPicPr>
          <p:blipFill>
            <a:blip r:embed="rId11"/>
            <a:srcRect/>
            <a:stretch>
              <a:fillRect/>
            </a:stretch>
          </p:blipFill>
          <p:spPr bwMode="auto">
            <a:xfrm>
              <a:off x="8749014" y="5123018"/>
              <a:ext cx="710395" cy="510721"/>
            </a:xfrm>
            <a:prstGeom prst="rect">
              <a:avLst/>
            </a:prstGeom>
            <a:noFill/>
          </p:spPr>
        </p:pic>
        <p:pic>
          <p:nvPicPr>
            <p:cNvPr id="1030" name="Picture 6" descr="Картинки по запросу бусы на прозрачном фоне"/>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8494189" y="4767387"/>
              <a:ext cx="768845" cy="768845"/>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48" name="Группа 47"/>
          <p:cNvGrpSpPr/>
          <p:nvPr/>
        </p:nvGrpSpPr>
        <p:grpSpPr>
          <a:xfrm>
            <a:off x="565079" y="3271208"/>
            <a:ext cx="1006867" cy="992567"/>
            <a:chOff x="328773" y="3076000"/>
            <a:chExt cx="1008968" cy="1033663"/>
          </a:xfrm>
        </p:grpSpPr>
        <p:sp>
          <p:nvSpPr>
            <p:cNvPr id="10" name="Овал 9"/>
            <p:cNvSpPr/>
            <p:nvPr/>
          </p:nvSpPr>
          <p:spPr>
            <a:xfrm>
              <a:off x="328773" y="3076000"/>
              <a:ext cx="1008968" cy="1033663"/>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5" name="Рисунок 54"/>
            <p:cNvPicPr>
              <a:picLocks noChangeAspect="1"/>
            </p:cNvPicPr>
            <p:nvPr/>
          </p:nvPicPr>
          <p:blipFill>
            <a:blip r:embed="rId13"/>
            <a:stretch>
              <a:fillRect/>
            </a:stretch>
          </p:blipFill>
          <p:spPr>
            <a:xfrm>
              <a:off x="523982" y="3286908"/>
              <a:ext cx="647272" cy="599578"/>
            </a:xfrm>
            <a:prstGeom prst="rect">
              <a:avLst/>
            </a:prstGeom>
          </p:spPr>
        </p:pic>
      </p:grpSp>
      <p:sp>
        <p:nvSpPr>
          <p:cNvPr id="61" name="TextBox 60"/>
          <p:cNvSpPr txBox="1"/>
          <p:nvPr/>
        </p:nvSpPr>
        <p:spPr>
          <a:xfrm>
            <a:off x="-46221" y="2353197"/>
            <a:ext cx="2226429" cy="923330"/>
          </a:xfrm>
          <a:prstGeom prst="rect">
            <a:avLst/>
          </a:prstGeom>
          <a:noFill/>
        </p:spPr>
        <p:txBody>
          <a:bodyPr wrap="square" rtlCol="0">
            <a:spAutoFit/>
          </a:bodyPr>
          <a:lstStyle/>
          <a:p>
            <a:pPr algn="ctr"/>
            <a:r>
              <a:rPr lang="ru-RU" sz="1800" dirty="0" smtClean="0">
                <a:solidFill>
                  <a:schemeClr val="tx1">
                    <a:lumMod val="75000"/>
                    <a:lumOff val="25000"/>
                  </a:schemeClr>
                </a:solidFill>
                <a:latin typeface="Book Antiqua" pitchFamily="18" charset="0"/>
              </a:rPr>
              <a:t>ЗАРПЛАТА и СОЦИАЛЬНЫЕ</a:t>
            </a:r>
          </a:p>
          <a:p>
            <a:pPr algn="ctr"/>
            <a:r>
              <a:rPr lang="ru-RU" sz="1800" dirty="0" smtClean="0">
                <a:solidFill>
                  <a:schemeClr val="tx1">
                    <a:lumMod val="75000"/>
                    <a:lumOff val="25000"/>
                  </a:schemeClr>
                </a:solidFill>
                <a:latin typeface="Book Antiqua" pitchFamily="18" charset="0"/>
              </a:rPr>
              <a:t>ВЫПЛАТЫ</a:t>
            </a:r>
            <a:endParaRPr lang="ru-RU" sz="1800" dirty="0">
              <a:solidFill>
                <a:schemeClr val="tx1">
                  <a:lumMod val="75000"/>
                  <a:lumOff val="25000"/>
                </a:schemeClr>
              </a:solidFill>
              <a:latin typeface="Book Antiqua" pitchFamily="18" charset="0"/>
            </a:endParaRPr>
          </a:p>
        </p:txBody>
      </p:sp>
      <p:sp>
        <p:nvSpPr>
          <p:cNvPr id="62" name="TextBox 61"/>
          <p:cNvSpPr txBox="1"/>
          <p:nvPr/>
        </p:nvSpPr>
        <p:spPr>
          <a:xfrm>
            <a:off x="2260314" y="2445940"/>
            <a:ext cx="2075380" cy="646331"/>
          </a:xfrm>
          <a:prstGeom prst="rect">
            <a:avLst/>
          </a:prstGeom>
          <a:noFill/>
        </p:spPr>
        <p:txBody>
          <a:bodyPr wrap="square" rtlCol="0">
            <a:spAutoFit/>
          </a:bodyPr>
          <a:lstStyle/>
          <a:p>
            <a:r>
              <a:rPr lang="ru-RU" sz="1800" dirty="0" smtClean="0">
                <a:solidFill>
                  <a:schemeClr val="tx1">
                    <a:lumMod val="75000"/>
                    <a:lumOff val="25000"/>
                  </a:schemeClr>
                </a:solidFill>
                <a:latin typeface="Book Antiqua" pitchFamily="18" charset="0"/>
              </a:rPr>
              <a:t>ПОСТУПЛЕНИЯ     </a:t>
            </a:r>
          </a:p>
          <a:p>
            <a:r>
              <a:rPr lang="ru-RU" sz="1800" dirty="0" smtClean="0">
                <a:solidFill>
                  <a:schemeClr val="tx1">
                    <a:lumMod val="75000"/>
                    <a:lumOff val="25000"/>
                  </a:schemeClr>
                </a:solidFill>
                <a:latin typeface="Book Antiqua" pitchFamily="18" charset="0"/>
              </a:rPr>
              <a:t>    ОТ АКТИВОВ</a:t>
            </a:r>
            <a:endParaRPr lang="ru-RU" sz="1800" dirty="0">
              <a:solidFill>
                <a:schemeClr val="tx1">
                  <a:lumMod val="75000"/>
                  <a:lumOff val="25000"/>
                </a:schemeClr>
              </a:solidFill>
              <a:latin typeface="Book Antiqua" pitchFamily="18" charset="0"/>
            </a:endParaRPr>
          </a:p>
        </p:txBody>
      </p:sp>
      <p:pic>
        <p:nvPicPr>
          <p:cNvPr id="65" name="Picture 4" descr="C:\Users\Natallia\Desktop\ПРАКТИКА\презент Зачем быть финанс грам\иконки 2\bank-transfer_1.png"/>
          <p:cNvPicPr>
            <a:picLocks noChangeAspect="1" noChangeArrowheads="1"/>
          </p:cNvPicPr>
          <p:nvPr/>
        </p:nvPicPr>
        <p:blipFill>
          <a:blip r:embed="rId14"/>
          <a:srcRect/>
          <a:stretch>
            <a:fillRect/>
          </a:stretch>
        </p:blipFill>
        <p:spPr bwMode="auto">
          <a:xfrm>
            <a:off x="2917861" y="3429766"/>
            <a:ext cx="660066" cy="573766"/>
          </a:xfrm>
          <a:prstGeom prst="rect">
            <a:avLst/>
          </a:prstGeom>
          <a:noFill/>
        </p:spPr>
      </p:pic>
      <p:cxnSp>
        <p:nvCxnSpPr>
          <p:cNvPr id="66" name="Прямая со стрелкой 65"/>
          <p:cNvCxnSpPr/>
          <p:nvPr/>
        </p:nvCxnSpPr>
        <p:spPr>
          <a:xfrm flipH="1">
            <a:off x="1018286" y="1980745"/>
            <a:ext cx="274411" cy="400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Прямая со стрелкой 66"/>
          <p:cNvCxnSpPr/>
          <p:nvPr/>
        </p:nvCxnSpPr>
        <p:spPr>
          <a:xfrm>
            <a:off x="2914979" y="1996190"/>
            <a:ext cx="282567" cy="416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9" name="Группа 48"/>
          <p:cNvGrpSpPr/>
          <p:nvPr/>
        </p:nvGrpSpPr>
        <p:grpSpPr>
          <a:xfrm>
            <a:off x="594189" y="4502394"/>
            <a:ext cx="1008968" cy="1033663"/>
            <a:chOff x="429804" y="4707878"/>
            <a:chExt cx="1008968" cy="1033663"/>
          </a:xfrm>
        </p:grpSpPr>
        <p:sp>
          <p:nvSpPr>
            <p:cNvPr id="39" name="Овал 38"/>
            <p:cNvSpPr/>
            <p:nvPr/>
          </p:nvSpPr>
          <p:spPr>
            <a:xfrm>
              <a:off x="429804" y="4707878"/>
              <a:ext cx="1008968" cy="1033663"/>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9" name="Рисунок 58"/>
            <p:cNvPicPr>
              <a:picLocks noChangeAspect="1"/>
            </p:cNvPicPr>
            <p:nvPr/>
          </p:nvPicPr>
          <p:blipFill>
            <a:blip r:embed="rId15"/>
            <a:stretch>
              <a:fillRect/>
            </a:stretch>
          </p:blipFill>
          <p:spPr>
            <a:xfrm>
              <a:off x="562754" y="4948711"/>
              <a:ext cx="714068" cy="476045"/>
            </a:xfrm>
            <a:prstGeom prst="rect">
              <a:avLst/>
            </a:prstGeom>
          </p:spPr>
        </p:pic>
      </p:grpSp>
      <p:grpSp>
        <p:nvGrpSpPr>
          <p:cNvPr id="50" name="Группа 49"/>
          <p:cNvGrpSpPr/>
          <p:nvPr/>
        </p:nvGrpSpPr>
        <p:grpSpPr>
          <a:xfrm>
            <a:off x="2784295" y="4520629"/>
            <a:ext cx="976045" cy="976045"/>
            <a:chOff x="2907586" y="4613096"/>
            <a:chExt cx="976045" cy="976045"/>
          </a:xfrm>
        </p:grpSpPr>
        <p:sp>
          <p:nvSpPr>
            <p:cNvPr id="41" name="Овал 40"/>
            <p:cNvSpPr/>
            <p:nvPr/>
          </p:nvSpPr>
          <p:spPr>
            <a:xfrm>
              <a:off x="2907586" y="4613096"/>
              <a:ext cx="976045" cy="976045"/>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4" name="Рисунок 53"/>
            <p:cNvPicPr>
              <a:picLocks noChangeAspect="1"/>
            </p:cNvPicPr>
            <p:nvPr/>
          </p:nvPicPr>
          <p:blipFill>
            <a:blip r:embed="rId16"/>
            <a:stretch>
              <a:fillRect/>
            </a:stretch>
          </p:blipFill>
          <p:spPr>
            <a:xfrm>
              <a:off x="3081110" y="4896987"/>
              <a:ext cx="655862" cy="363383"/>
            </a:xfrm>
            <a:prstGeom prst="rect">
              <a:avLst/>
            </a:prstGeom>
          </p:spPr>
        </p:pic>
      </p:grpSp>
    </p:spTree>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Скругленный прямоугольник 14"/>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16"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7170" name="Shape 121"/>
          <p:cNvSpPr txBox="1">
            <a:spLocks noGrp="1"/>
          </p:cNvSpPr>
          <p:nvPr>
            <p:ph type="ctrTitle" idx="4294967295"/>
          </p:nvPr>
        </p:nvSpPr>
        <p:spPr>
          <a:xfrm>
            <a:off x="0" y="-19051"/>
            <a:ext cx="9906000" cy="1468968"/>
          </a:xfrm>
        </p:spPr>
        <p:txBody>
          <a:bodyPr lIns="53614" tIns="53614" rIns="53614" bIns="53614"/>
          <a:lstStyle/>
          <a:p>
            <a:pPr eaLnBrk="1" hangingPunct="1">
              <a:buClr>
                <a:srgbClr val="000000"/>
              </a:buClr>
              <a:buSzPct val="25000"/>
              <a:buFont typeface="Calibri" pitchFamily="34" charset="0"/>
              <a:buNone/>
            </a:pPr>
            <a:r>
              <a:rPr lang="ru-RU" altLang="ru-RU" sz="3600" b="1" dirty="0" smtClean="0">
                <a:solidFill>
                  <a:srgbClr val="953735"/>
                </a:solidFill>
                <a:latin typeface="Book Antiqua" pitchFamily="18" charset="0"/>
                <a:cs typeface="Arial" charset="0"/>
              </a:rPr>
              <a:t>             ПРАВИЛА СБЕРЕЖЕНИЯ</a:t>
            </a:r>
            <a:endParaRPr lang="en-US" altLang="ru-RU" sz="3600" b="1" dirty="0" smtClean="0">
              <a:solidFill>
                <a:srgbClr val="953735"/>
              </a:solidFill>
              <a:latin typeface="Book Antiqua" pitchFamily="18" charset="0"/>
              <a:cs typeface="Arial" charset="0"/>
              <a:sym typeface="Georgia" pitchFamily="18" charset="0"/>
            </a:endParaRPr>
          </a:p>
        </p:txBody>
      </p:sp>
      <p:sp>
        <p:nvSpPr>
          <p:cNvPr id="7171" name="Shape 129"/>
          <p:cNvSpPr txBox="1">
            <a:spLocks noChangeArrowheads="1"/>
          </p:cNvSpPr>
          <p:nvPr/>
        </p:nvSpPr>
        <p:spPr bwMode="auto">
          <a:xfrm>
            <a:off x="3645958" y="4339168"/>
            <a:ext cx="901171" cy="400051"/>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18 %</a:t>
            </a:r>
          </a:p>
        </p:txBody>
      </p:sp>
      <p:sp>
        <p:nvSpPr>
          <p:cNvPr id="7172" name="Shape 130"/>
          <p:cNvSpPr txBox="1">
            <a:spLocks noChangeArrowheads="1"/>
          </p:cNvSpPr>
          <p:nvPr/>
        </p:nvSpPr>
        <p:spPr bwMode="auto">
          <a:xfrm>
            <a:off x="3645958" y="3577168"/>
            <a:ext cx="901171" cy="397933"/>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10 %</a:t>
            </a:r>
          </a:p>
        </p:txBody>
      </p:sp>
      <p:sp>
        <p:nvSpPr>
          <p:cNvPr id="7173" name="Shape 131"/>
          <p:cNvSpPr txBox="1">
            <a:spLocks noChangeArrowheads="1"/>
          </p:cNvSpPr>
          <p:nvPr/>
        </p:nvSpPr>
        <p:spPr bwMode="auto">
          <a:xfrm>
            <a:off x="3946924" y="3069168"/>
            <a:ext cx="758428" cy="397933"/>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a:solidFill>
                  <a:srgbClr val="FFFFFF"/>
                </a:solidFill>
                <a:latin typeface="Georgia" pitchFamily="18" charset="0"/>
                <a:sym typeface="Georgia" pitchFamily="18" charset="0"/>
              </a:rPr>
              <a:t>7 %</a:t>
            </a:r>
          </a:p>
        </p:txBody>
      </p:sp>
      <p:sp>
        <p:nvSpPr>
          <p:cNvPr id="7175" name="Shape 93"/>
          <p:cNvSpPr>
            <a:spLocks noChangeArrowheads="1"/>
          </p:cNvSpPr>
          <p:nvPr/>
        </p:nvSpPr>
        <p:spPr bwMode="auto">
          <a:xfrm>
            <a:off x="7517212" y="4248151"/>
            <a:ext cx="1893490" cy="584200"/>
          </a:xfrm>
          <a:prstGeom prst="rect">
            <a:avLst/>
          </a:prstGeom>
          <a:noFill/>
          <a:ln w="9525">
            <a:noFill/>
            <a:miter lim="800000"/>
            <a:headEnd/>
            <a:tailEnd/>
          </a:ln>
        </p:spPr>
        <p:txBody>
          <a:bodyPr lIns="53614" tIns="53614" rIns="53614" bIns="53614"/>
          <a:lstStyle/>
          <a:p>
            <a:pPr algn="ctr" eaLnBrk="1" hangingPunct="1">
              <a:lnSpc>
                <a:spcPct val="115000"/>
              </a:lnSpc>
              <a:buClr>
                <a:srgbClr val="000000"/>
              </a:buClr>
              <a:buFont typeface="Calibri" pitchFamily="34" charset="0"/>
              <a:buNone/>
            </a:pPr>
            <a:endParaRPr lang="en-US" altLang="ru-RU"/>
          </a:p>
        </p:txBody>
      </p:sp>
      <p:pic>
        <p:nvPicPr>
          <p:cNvPr id="6146" name="Picture 2" descr="C:\Users\Natallia\Desktop\ПРАКТИКА\презент Зачем быть финанс грам\человечи\ДЕВУШКА58968.png"/>
          <p:cNvPicPr>
            <a:picLocks noChangeAspect="1" noChangeArrowheads="1"/>
          </p:cNvPicPr>
          <p:nvPr/>
        </p:nvPicPr>
        <p:blipFill>
          <a:blip r:embed="rId4"/>
          <a:srcRect/>
          <a:stretch>
            <a:fillRect/>
          </a:stretch>
        </p:blipFill>
        <p:spPr bwMode="auto">
          <a:xfrm>
            <a:off x="7093825" y="1366399"/>
            <a:ext cx="1860987" cy="5284602"/>
          </a:xfrm>
          <a:prstGeom prst="rect">
            <a:avLst/>
          </a:prstGeom>
          <a:noFill/>
        </p:spPr>
      </p:pic>
      <p:grpSp>
        <p:nvGrpSpPr>
          <p:cNvPr id="36" name="Группа 35"/>
          <p:cNvGrpSpPr/>
          <p:nvPr/>
        </p:nvGrpSpPr>
        <p:grpSpPr>
          <a:xfrm>
            <a:off x="418161" y="1418895"/>
            <a:ext cx="2861062" cy="1513489"/>
            <a:chOff x="418161" y="1418895"/>
            <a:chExt cx="2861062" cy="1513489"/>
          </a:xfrm>
        </p:grpSpPr>
        <p:sp>
          <p:nvSpPr>
            <p:cNvPr id="19" name="Прямоугольник 18"/>
            <p:cNvSpPr/>
            <p:nvPr/>
          </p:nvSpPr>
          <p:spPr>
            <a:xfrm>
              <a:off x="418161" y="1793531"/>
              <a:ext cx="1297150" cy="584775"/>
            </a:xfrm>
            <a:prstGeom prst="rect">
              <a:avLst/>
            </a:prstGeom>
          </p:spPr>
          <p:txBody>
            <a:bodyPr wrap="none">
              <a:spAutoFit/>
            </a:bodyPr>
            <a:lstStyle/>
            <a:p>
              <a:pPr algn="ctr"/>
              <a:r>
                <a:rPr lang="ru-RU" altLang="ru-RU" dirty="0" smtClean="0">
                  <a:latin typeface="Book Antiqua" pitchFamily="18" charset="0"/>
                  <a:cs typeface="Arial" panose="020B0604020202020204" pitchFamily="34" charset="0"/>
                  <a:sym typeface="Arial" panose="020B0604020202020204" pitchFamily="34" charset="0"/>
                </a:rPr>
                <a:t> Важно</a:t>
              </a:r>
            </a:p>
            <a:p>
              <a:pPr algn="ctr"/>
              <a:r>
                <a:rPr lang="ru-RU" altLang="ru-RU" dirty="0" smtClean="0">
                  <a:latin typeface="Book Antiqua" pitchFamily="18" charset="0"/>
                  <a:cs typeface="Arial" panose="020B0604020202020204" pitchFamily="34" charset="0"/>
                  <a:sym typeface="Arial" panose="020B0604020202020204" pitchFamily="34" charset="0"/>
                </a:rPr>
                <a:t> иметь цель</a:t>
              </a:r>
              <a:endParaRPr lang="ru-RU" dirty="0">
                <a:latin typeface="Book Antiqua" pitchFamily="18" charset="0"/>
              </a:endParaRPr>
            </a:p>
          </p:txBody>
        </p:sp>
        <p:grpSp>
          <p:nvGrpSpPr>
            <p:cNvPr id="30" name="Группа 29"/>
            <p:cNvGrpSpPr/>
            <p:nvPr/>
          </p:nvGrpSpPr>
          <p:grpSpPr>
            <a:xfrm>
              <a:off x="1765734" y="1418895"/>
              <a:ext cx="1513489" cy="1513489"/>
              <a:chOff x="1765734" y="1418895"/>
              <a:chExt cx="1513489" cy="1513489"/>
            </a:xfrm>
          </p:grpSpPr>
          <p:sp>
            <p:nvSpPr>
              <p:cNvPr id="17" name="Овал 16"/>
              <p:cNvSpPr/>
              <p:nvPr/>
            </p:nvSpPr>
            <p:spPr>
              <a:xfrm>
                <a:off x="1765734" y="1418895"/>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descr="C:\Users\Natallia\Desktop\ПРАКТИКА\презент Зачем быть финанс грам\иконки 2\ФОТИК.png"/>
              <p:cNvPicPr>
                <a:picLocks noChangeAspect="1" noChangeArrowheads="1"/>
              </p:cNvPicPr>
              <p:nvPr/>
            </p:nvPicPr>
            <p:blipFill>
              <a:blip r:embed="rId5"/>
              <a:srcRect/>
              <a:stretch>
                <a:fillRect/>
              </a:stretch>
            </p:blipFill>
            <p:spPr bwMode="auto">
              <a:xfrm>
                <a:off x="2057189" y="1718440"/>
                <a:ext cx="922492" cy="740476"/>
              </a:xfrm>
              <a:prstGeom prst="rect">
                <a:avLst/>
              </a:prstGeom>
              <a:noFill/>
            </p:spPr>
          </p:pic>
        </p:grpSp>
      </p:grpSp>
      <p:grpSp>
        <p:nvGrpSpPr>
          <p:cNvPr id="37" name="Группа 36"/>
          <p:cNvGrpSpPr/>
          <p:nvPr/>
        </p:nvGrpSpPr>
        <p:grpSpPr>
          <a:xfrm>
            <a:off x="3517022" y="1413640"/>
            <a:ext cx="3430331" cy="1513489"/>
            <a:chOff x="3517022" y="1413640"/>
            <a:chExt cx="3430331" cy="1513489"/>
          </a:xfrm>
        </p:grpSpPr>
        <p:sp>
          <p:nvSpPr>
            <p:cNvPr id="20" name="Прямоугольник 19"/>
            <p:cNvSpPr/>
            <p:nvPr/>
          </p:nvSpPr>
          <p:spPr>
            <a:xfrm>
              <a:off x="3517022" y="1759610"/>
              <a:ext cx="1969376" cy="658642"/>
            </a:xfrm>
            <a:prstGeom prst="rect">
              <a:avLst/>
            </a:prstGeom>
          </p:spPr>
          <p:txBody>
            <a:bodyPr wrap="square">
              <a:spAutoFit/>
            </a:bodyPr>
            <a:lstStyle/>
            <a:p>
              <a:pPr algn="ctr">
                <a:lnSpc>
                  <a:spcPct val="115000"/>
                </a:lnSpc>
                <a:buClr>
                  <a:srgbClr val="000000"/>
                </a:buClr>
                <a:buFont typeface="Calibri" panose="020F0502020204030204" pitchFamily="34" charset="0"/>
                <a:buNone/>
                <a:defRPr/>
              </a:pPr>
              <a:r>
                <a:rPr lang="en-US" altLang="ru-RU" dirty="0" smtClean="0">
                  <a:latin typeface="Book Antiqua" pitchFamily="18" charset="0"/>
                  <a:cs typeface="Arial" panose="020B0604020202020204" pitchFamily="34" charset="0"/>
                  <a:sym typeface="Arial" panose="020B0604020202020204" pitchFamily="34" charset="0"/>
                </a:rPr>
                <a:t>Трат</a:t>
              </a:r>
              <a:r>
                <a:rPr lang="ru-RU" altLang="ru-RU" dirty="0" smtClean="0">
                  <a:latin typeface="Book Antiqua" pitchFamily="18" charset="0"/>
                  <a:cs typeface="Arial" panose="020B0604020202020204" pitchFamily="34" charset="0"/>
                  <a:sym typeface="Arial" panose="020B0604020202020204" pitchFamily="34" charset="0"/>
                </a:rPr>
                <a:t>ьте</a:t>
              </a:r>
              <a:r>
                <a:rPr lang="en-US" altLang="ru-RU" dirty="0" smtClean="0">
                  <a:latin typeface="Book Antiqua" pitchFamily="18" charset="0"/>
                  <a:cs typeface="Arial" panose="020B0604020202020204" pitchFamily="34" charset="0"/>
                  <a:sym typeface="Arial" panose="020B0604020202020204" pitchFamily="34" charset="0"/>
                </a:rPr>
                <a:t> меньше, </a:t>
              </a:r>
              <a:br>
                <a:rPr lang="en-US" altLang="ru-RU" dirty="0" smtClean="0">
                  <a:latin typeface="Book Antiqua" pitchFamily="18" charset="0"/>
                  <a:cs typeface="Arial" panose="020B0604020202020204" pitchFamily="34" charset="0"/>
                  <a:sym typeface="Arial" panose="020B0604020202020204" pitchFamily="34" charset="0"/>
                </a:rPr>
              </a:br>
              <a:r>
                <a:rPr lang="en-US" altLang="ru-RU" dirty="0" smtClean="0">
                  <a:latin typeface="Book Antiqua" pitchFamily="18" charset="0"/>
                  <a:cs typeface="Arial" panose="020B0604020202020204" pitchFamily="34" charset="0"/>
                  <a:sym typeface="Arial" panose="020B0604020202020204" pitchFamily="34" charset="0"/>
                </a:rPr>
                <a:t>чем</a:t>
              </a:r>
              <a:r>
                <a:rPr lang="ru-RU" altLang="ru-RU" dirty="0" smtClean="0">
                  <a:latin typeface="Book Antiqua" pitchFamily="18" charset="0"/>
                  <a:cs typeface="Arial" panose="020B0604020202020204" pitchFamily="34" charset="0"/>
                  <a:sym typeface="Arial" panose="020B0604020202020204" pitchFamily="34" charset="0"/>
                </a:rPr>
                <a:t> </a:t>
              </a:r>
              <a:r>
                <a:rPr lang="ru-RU" altLang="ru-RU" dirty="0" err="1" smtClean="0">
                  <a:latin typeface="Book Antiqua" pitchFamily="18" charset="0"/>
                  <a:cs typeface="Arial" panose="020B0604020202020204" pitchFamily="34" charset="0"/>
                  <a:sym typeface="Arial" panose="020B0604020202020204" pitchFamily="34" charset="0"/>
                </a:rPr>
                <a:t>з</a:t>
              </a:r>
              <a:r>
                <a:rPr lang="en-US" altLang="ru-RU" dirty="0" smtClean="0">
                  <a:latin typeface="Book Antiqua" pitchFamily="18" charset="0"/>
                  <a:cs typeface="Arial" panose="020B0604020202020204" pitchFamily="34" charset="0"/>
                  <a:sym typeface="Arial" panose="020B0604020202020204" pitchFamily="34" charset="0"/>
                </a:rPr>
                <a:t>арабатывает</a:t>
              </a:r>
              <a:r>
                <a:rPr lang="ru-RU" altLang="ru-RU" dirty="0" smtClean="0">
                  <a:latin typeface="Book Antiqua" pitchFamily="18" charset="0"/>
                  <a:cs typeface="Arial" panose="020B0604020202020204" pitchFamily="34" charset="0"/>
                  <a:sym typeface="Arial" panose="020B0604020202020204" pitchFamily="34" charset="0"/>
                </a:rPr>
                <a:t>е</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1" name="Группа 30"/>
            <p:cNvGrpSpPr/>
            <p:nvPr/>
          </p:nvGrpSpPr>
          <p:grpSpPr>
            <a:xfrm>
              <a:off x="5433864" y="1413640"/>
              <a:ext cx="1513489" cy="1513489"/>
              <a:chOff x="5433864" y="1413640"/>
              <a:chExt cx="1513489" cy="1513489"/>
            </a:xfrm>
          </p:grpSpPr>
          <p:sp>
            <p:nvSpPr>
              <p:cNvPr id="25" name="Овал 24"/>
              <p:cNvSpPr/>
              <p:nvPr/>
            </p:nvSpPr>
            <p:spPr>
              <a:xfrm>
                <a:off x="5433864" y="1413640"/>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9" name="Picture 5" descr="C:\Users\Natallia\Desktop\ПРАКТИКА\презент Зачем быть финанс грам\иконки 2\КОШЕЛЕК.png"/>
              <p:cNvPicPr>
                <a:picLocks noChangeAspect="1" noChangeArrowheads="1"/>
              </p:cNvPicPr>
              <p:nvPr/>
            </p:nvPicPr>
            <p:blipFill>
              <a:blip r:embed="rId6"/>
              <a:srcRect/>
              <a:stretch>
                <a:fillRect/>
              </a:stretch>
            </p:blipFill>
            <p:spPr bwMode="auto">
              <a:xfrm>
                <a:off x="5726943" y="1630036"/>
                <a:ext cx="922167" cy="1097398"/>
              </a:xfrm>
              <a:prstGeom prst="rect">
                <a:avLst/>
              </a:prstGeom>
              <a:noFill/>
            </p:spPr>
          </p:pic>
        </p:grpSp>
      </p:grpSp>
      <p:grpSp>
        <p:nvGrpSpPr>
          <p:cNvPr id="38" name="Группа 37"/>
          <p:cNvGrpSpPr/>
          <p:nvPr/>
        </p:nvGrpSpPr>
        <p:grpSpPr>
          <a:xfrm>
            <a:off x="310056" y="2990193"/>
            <a:ext cx="3646881" cy="1513489"/>
            <a:chOff x="310056" y="2990193"/>
            <a:chExt cx="3646881" cy="1513489"/>
          </a:xfrm>
        </p:grpSpPr>
        <p:sp>
          <p:nvSpPr>
            <p:cNvPr id="21" name="Прямоугольник 20"/>
            <p:cNvSpPr/>
            <p:nvPr/>
          </p:nvSpPr>
          <p:spPr>
            <a:xfrm>
              <a:off x="998691" y="3241254"/>
              <a:ext cx="2958246" cy="941796"/>
            </a:xfrm>
            <a:prstGeom prst="rect">
              <a:avLst/>
            </a:prstGeom>
          </p:spPr>
          <p:txBody>
            <a:bodyPr wrap="square">
              <a:spAutoFit/>
            </a:bodyPr>
            <a:lstStyle/>
            <a:p>
              <a:pPr algn="ctr">
                <a:lnSpc>
                  <a:spcPct val="115000"/>
                </a:lnSpc>
                <a:buClr>
                  <a:srgbClr val="000000"/>
                </a:buClr>
                <a:defRPr/>
              </a:pPr>
              <a:r>
                <a:rPr lang="ru-RU" altLang="ru-RU" dirty="0" smtClean="0">
                  <a:latin typeface="Book Antiqua" pitchFamily="18" charset="0"/>
                  <a:cs typeface="Arial" panose="020B0604020202020204" pitchFamily="34" charset="0"/>
                  <a:sym typeface="Arial" panose="020B0604020202020204" pitchFamily="34" charset="0"/>
                </a:rPr>
                <a:t>Делайте </a:t>
              </a:r>
            </a:p>
            <a:p>
              <a:pPr algn="ctr">
                <a:lnSpc>
                  <a:spcPct val="115000"/>
                </a:lnSpc>
                <a:buClr>
                  <a:srgbClr val="000000"/>
                </a:buClr>
                <a:defRPr/>
              </a:pPr>
              <a:r>
                <a:rPr lang="ru-RU" altLang="ru-RU" dirty="0" smtClean="0">
                  <a:latin typeface="Book Antiqua" pitchFamily="18" charset="0"/>
                  <a:cs typeface="Arial" panose="020B0604020202020204" pitchFamily="34" charset="0"/>
                  <a:sym typeface="Arial" panose="020B0604020202020204" pitchFamily="34" charset="0"/>
                </a:rPr>
                <a:t>сбережения </a:t>
              </a:r>
            </a:p>
            <a:p>
              <a:pPr algn="ctr">
                <a:lnSpc>
                  <a:spcPct val="115000"/>
                </a:lnSpc>
                <a:buClr>
                  <a:srgbClr val="000000"/>
                </a:buClr>
                <a:defRPr/>
              </a:pPr>
              <a:r>
                <a:rPr lang="ru-RU" altLang="ru-RU" dirty="0" smtClean="0">
                  <a:latin typeface="Book Antiqua" pitchFamily="18" charset="0"/>
                  <a:cs typeface="Arial" panose="020B0604020202020204" pitchFamily="34" charset="0"/>
                  <a:sym typeface="Arial" panose="020B0604020202020204" pitchFamily="34" charset="0"/>
                </a:rPr>
                <a:t>регулярно</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5" name="Группа 34"/>
            <p:cNvGrpSpPr/>
            <p:nvPr/>
          </p:nvGrpSpPr>
          <p:grpSpPr>
            <a:xfrm>
              <a:off x="310056" y="2990193"/>
              <a:ext cx="1513489" cy="1513489"/>
              <a:chOff x="310056" y="2990193"/>
              <a:chExt cx="1513489" cy="1513489"/>
            </a:xfrm>
          </p:grpSpPr>
          <p:sp>
            <p:nvSpPr>
              <p:cNvPr id="18" name="Овал 17"/>
              <p:cNvSpPr/>
              <p:nvPr/>
            </p:nvSpPr>
            <p:spPr>
              <a:xfrm>
                <a:off x="310056" y="2990193"/>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0" name="Picture 6" descr="C:\Users\Natallia\Desktop\ПРАКТИКА\презент Зачем быть финанс грам\иконки 2\КАЛЕНДАРЬ.png"/>
              <p:cNvPicPr>
                <a:picLocks noChangeAspect="1" noChangeArrowheads="1"/>
              </p:cNvPicPr>
              <p:nvPr/>
            </p:nvPicPr>
            <p:blipFill>
              <a:blip r:embed="rId7"/>
              <a:srcRect/>
              <a:stretch>
                <a:fillRect/>
              </a:stretch>
            </p:blipFill>
            <p:spPr bwMode="auto">
              <a:xfrm>
                <a:off x="586636" y="3137336"/>
                <a:ext cx="996485" cy="1158766"/>
              </a:xfrm>
              <a:prstGeom prst="rect">
                <a:avLst/>
              </a:prstGeom>
              <a:noFill/>
            </p:spPr>
          </p:pic>
        </p:grpSp>
      </p:grpSp>
      <p:grpSp>
        <p:nvGrpSpPr>
          <p:cNvPr id="41" name="Группа 40"/>
          <p:cNvGrpSpPr/>
          <p:nvPr/>
        </p:nvGrpSpPr>
        <p:grpSpPr>
          <a:xfrm>
            <a:off x="480896" y="4780548"/>
            <a:ext cx="3136614" cy="1513489"/>
            <a:chOff x="3721401" y="4572001"/>
            <a:chExt cx="3136614" cy="1513489"/>
          </a:xfrm>
        </p:grpSpPr>
        <p:sp>
          <p:nvSpPr>
            <p:cNvPr id="28" name="Прямоугольник 27"/>
            <p:cNvSpPr/>
            <p:nvPr/>
          </p:nvSpPr>
          <p:spPr>
            <a:xfrm>
              <a:off x="3721401" y="5196182"/>
              <a:ext cx="1643399" cy="360612"/>
            </a:xfrm>
            <a:prstGeom prst="rect">
              <a:avLst/>
            </a:prstGeom>
          </p:spPr>
          <p:txBody>
            <a:bodyPr wrap="none">
              <a:spAutoFit/>
            </a:bodyPr>
            <a:lstStyle/>
            <a:p>
              <a:pPr algn="ctr">
                <a:lnSpc>
                  <a:spcPct val="115000"/>
                </a:lnSpc>
                <a:buClr>
                  <a:srgbClr val="000000"/>
                </a:buClr>
                <a:buFont typeface="Calibri" panose="020F0502020204030204" pitchFamily="34" charset="0"/>
                <a:buNone/>
                <a:defRPr/>
              </a:pPr>
              <a:r>
                <a:rPr lang="ru-RU" dirty="0" smtClean="0">
                  <a:latin typeface="Book Antiqua" pitchFamily="18" charset="0"/>
                  <a:cs typeface="Arial" panose="020B0604020202020204" pitchFamily="34" charset="0"/>
                  <a:sym typeface="Arial" panose="020B0604020202020204" pitchFamily="34" charset="0"/>
                </a:rPr>
                <a:t>Ведите бюджет</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3" name="Группа 32"/>
            <p:cNvGrpSpPr/>
            <p:nvPr/>
          </p:nvGrpSpPr>
          <p:grpSpPr>
            <a:xfrm>
              <a:off x="5344526" y="4572001"/>
              <a:ext cx="1513489" cy="1513489"/>
              <a:chOff x="5344526" y="4572001"/>
              <a:chExt cx="1513489" cy="1513489"/>
            </a:xfrm>
          </p:grpSpPr>
          <p:sp>
            <p:nvSpPr>
              <p:cNvPr id="27" name="Овал 26"/>
              <p:cNvSpPr/>
              <p:nvPr/>
            </p:nvSpPr>
            <p:spPr>
              <a:xfrm>
                <a:off x="5344526" y="4572001"/>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1" name="Picture 7" descr="C:\Users\Natallia\Desktop\ПРАКТИКА\презент Зачем быть финанс грам\иконки 2\БЛОКНОТ.png"/>
              <p:cNvPicPr>
                <a:picLocks noChangeAspect="1" noChangeArrowheads="1"/>
              </p:cNvPicPr>
              <p:nvPr/>
            </p:nvPicPr>
            <p:blipFill>
              <a:blip r:embed="rId8"/>
              <a:srcRect/>
              <a:stretch>
                <a:fillRect/>
              </a:stretch>
            </p:blipFill>
            <p:spPr bwMode="auto">
              <a:xfrm>
                <a:off x="5559408" y="4776950"/>
                <a:ext cx="1117185" cy="1040524"/>
              </a:xfrm>
              <a:prstGeom prst="rect">
                <a:avLst/>
              </a:prstGeom>
              <a:noFill/>
            </p:spPr>
          </p:pic>
        </p:grpSp>
      </p:grpSp>
      <p:grpSp>
        <p:nvGrpSpPr>
          <p:cNvPr id="39" name="Группа 38"/>
          <p:cNvGrpSpPr/>
          <p:nvPr/>
        </p:nvGrpSpPr>
        <p:grpSpPr>
          <a:xfrm>
            <a:off x="3521077" y="2984936"/>
            <a:ext cx="3213444" cy="1513489"/>
            <a:chOff x="3521077" y="2984936"/>
            <a:chExt cx="3213444" cy="1513489"/>
          </a:xfrm>
        </p:grpSpPr>
        <p:sp>
          <p:nvSpPr>
            <p:cNvPr id="22" name="Прямоугольник 21"/>
            <p:cNvSpPr/>
            <p:nvPr/>
          </p:nvSpPr>
          <p:spPr>
            <a:xfrm>
              <a:off x="5031811" y="3335850"/>
              <a:ext cx="1702710" cy="643766"/>
            </a:xfrm>
            <a:prstGeom prst="rect">
              <a:avLst/>
            </a:prstGeom>
          </p:spPr>
          <p:txBody>
            <a:bodyPr wrap="none">
              <a:spAutoFit/>
            </a:bodyPr>
            <a:lstStyle/>
            <a:p>
              <a:pPr algn="ctr">
                <a:lnSpc>
                  <a:spcPct val="115000"/>
                </a:lnSpc>
                <a:buClr>
                  <a:srgbClr val="000000"/>
                </a:buClr>
                <a:buFont typeface="Calibri" panose="020F0502020204030204" pitchFamily="34" charset="0"/>
                <a:buNone/>
                <a:defRPr/>
              </a:pPr>
              <a:r>
                <a:rPr lang="ru-RU" altLang="ru-RU" dirty="0" smtClean="0">
                  <a:latin typeface="Book Antiqua" pitchFamily="18" charset="0"/>
                  <a:cs typeface="Arial" panose="020B0604020202020204" pitchFamily="34" charset="0"/>
                  <a:sym typeface="Arial" panose="020B0604020202020204" pitchFamily="34" charset="0"/>
                </a:rPr>
                <a:t>Старайтесь </a:t>
              </a:r>
            </a:p>
            <a:p>
              <a:pPr algn="ctr">
                <a:lnSpc>
                  <a:spcPct val="115000"/>
                </a:lnSpc>
                <a:buClr>
                  <a:srgbClr val="000000"/>
                </a:buClr>
                <a:buFont typeface="Calibri" panose="020F0502020204030204" pitchFamily="34" charset="0"/>
                <a:buNone/>
                <a:defRPr/>
              </a:pPr>
              <a:r>
                <a:rPr lang="ru-RU" altLang="ru-RU" dirty="0" smtClean="0">
                  <a:latin typeface="Book Antiqua" pitchFamily="18" charset="0"/>
                  <a:cs typeface="Arial" panose="020B0604020202020204" pitchFamily="34" charset="0"/>
                  <a:sym typeface="Arial" panose="020B0604020202020204" pitchFamily="34" charset="0"/>
                </a:rPr>
                <a:t>избегать долгов</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2" name="Группа 31"/>
            <p:cNvGrpSpPr/>
            <p:nvPr/>
          </p:nvGrpSpPr>
          <p:grpSpPr>
            <a:xfrm>
              <a:off x="3521077" y="2984936"/>
              <a:ext cx="1513489" cy="1513489"/>
              <a:chOff x="3521077" y="2984936"/>
              <a:chExt cx="1513489" cy="1513489"/>
            </a:xfrm>
          </p:grpSpPr>
          <p:sp>
            <p:nvSpPr>
              <p:cNvPr id="26" name="Овал 25"/>
              <p:cNvSpPr/>
              <p:nvPr/>
            </p:nvSpPr>
            <p:spPr>
              <a:xfrm>
                <a:off x="3521077" y="2984936"/>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4" name="Picture 10" descr="C:\Users\Natallia\Desktop\ПРАКТИКА\презент Зачем быть финанс грам\иконки 2\ДОЛГ.png"/>
              <p:cNvPicPr>
                <a:picLocks noChangeAspect="1" noChangeArrowheads="1"/>
              </p:cNvPicPr>
              <p:nvPr/>
            </p:nvPicPr>
            <p:blipFill>
              <a:blip r:embed="rId9"/>
              <a:srcRect/>
              <a:stretch>
                <a:fillRect/>
              </a:stretch>
            </p:blipFill>
            <p:spPr bwMode="auto">
              <a:xfrm>
                <a:off x="3580329" y="3231515"/>
                <a:ext cx="1333707" cy="989965"/>
              </a:xfrm>
              <a:prstGeom prst="rect">
                <a:avLst/>
              </a:prstGeom>
              <a:noFill/>
            </p:spPr>
          </p:pic>
        </p:grpSp>
      </p:grpSp>
      <p:grpSp>
        <p:nvGrpSpPr>
          <p:cNvPr id="40" name="Группа 39"/>
          <p:cNvGrpSpPr/>
          <p:nvPr/>
        </p:nvGrpSpPr>
        <p:grpSpPr>
          <a:xfrm>
            <a:off x="4228214" y="4655252"/>
            <a:ext cx="2984923" cy="1513489"/>
            <a:chOff x="394151" y="4703379"/>
            <a:chExt cx="2984923" cy="1513489"/>
          </a:xfrm>
        </p:grpSpPr>
        <p:sp>
          <p:nvSpPr>
            <p:cNvPr id="23" name="Прямоугольник 22"/>
            <p:cNvSpPr/>
            <p:nvPr/>
          </p:nvSpPr>
          <p:spPr>
            <a:xfrm>
              <a:off x="394151" y="5117352"/>
              <a:ext cx="1428597" cy="926920"/>
            </a:xfrm>
            <a:prstGeom prst="rect">
              <a:avLst/>
            </a:prstGeom>
          </p:spPr>
          <p:txBody>
            <a:bodyPr wrap="none">
              <a:spAutoFit/>
            </a:bodyPr>
            <a:lstStyle/>
            <a:p>
              <a:pPr algn="ctr">
                <a:lnSpc>
                  <a:spcPct val="115000"/>
                </a:lnSpc>
                <a:buClr>
                  <a:srgbClr val="000000"/>
                </a:buClr>
                <a:defRPr/>
              </a:pPr>
              <a:r>
                <a:rPr lang="ru-RU" dirty="0" smtClean="0">
                  <a:latin typeface="Book Antiqua" pitchFamily="18" charset="0"/>
                  <a:cs typeface="Arial" panose="020B0604020202020204" pitchFamily="34" charset="0"/>
                  <a:sym typeface="Arial" panose="020B0604020202020204" pitchFamily="34" charset="0"/>
                </a:rPr>
                <a:t>Храните</a:t>
              </a:r>
            </a:p>
            <a:p>
              <a:pPr algn="ctr">
                <a:lnSpc>
                  <a:spcPct val="115000"/>
                </a:lnSpc>
                <a:buClr>
                  <a:srgbClr val="000000"/>
                </a:buClr>
                <a:defRPr/>
              </a:pPr>
              <a:r>
                <a:rPr lang="ru-RU" dirty="0" smtClean="0">
                  <a:latin typeface="Book Antiqua" pitchFamily="18" charset="0"/>
                  <a:cs typeface="Arial" panose="020B0604020202020204" pitchFamily="34" charset="0"/>
                  <a:sym typeface="Arial" panose="020B0604020202020204" pitchFamily="34" charset="0"/>
                </a:rPr>
                <a:t> сбережения </a:t>
              </a:r>
            </a:p>
            <a:p>
              <a:pPr algn="ctr">
                <a:lnSpc>
                  <a:spcPct val="115000"/>
                </a:lnSpc>
                <a:buClr>
                  <a:srgbClr val="000000"/>
                </a:buClr>
                <a:defRPr/>
              </a:pPr>
              <a:r>
                <a:rPr lang="ru-RU" dirty="0" smtClean="0">
                  <a:latin typeface="Book Antiqua" pitchFamily="18" charset="0"/>
                  <a:cs typeface="Arial" panose="020B0604020202020204" pitchFamily="34" charset="0"/>
                  <a:sym typeface="Arial" panose="020B0604020202020204" pitchFamily="34" charset="0"/>
                </a:rPr>
                <a:t>в банке</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4" name="Группа 33"/>
            <p:cNvGrpSpPr/>
            <p:nvPr/>
          </p:nvGrpSpPr>
          <p:grpSpPr>
            <a:xfrm>
              <a:off x="1865585" y="4703379"/>
              <a:ext cx="1513489" cy="1513489"/>
              <a:chOff x="1865585" y="4703379"/>
              <a:chExt cx="1513489" cy="1513489"/>
            </a:xfrm>
          </p:grpSpPr>
          <p:sp>
            <p:nvSpPr>
              <p:cNvPr id="24" name="Овал 23"/>
              <p:cNvSpPr/>
              <p:nvPr/>
            </p:nvSpPr>
            <p:spPr>
              <a:xfrm>
                <a:off x="1865585" y="4703379"/>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C:\Users\Natallia\Desktop\ПРАКТИКА\презент Зачем быть финанс грам\иконки 2\bank-transfer_1.png"/>
              <p:cNvPicPr>
                <a:picLocks noChangeAspect="1" noChangeArrowheads="1"/>
              </p:cNvPicPr>
              <p:nvPr/>
            </p:nvPicPr>
            <p:blipFill>
              <a:blip r:embed="rId10"/>
              <a:srcRect/>
              <a:stretch>
                <a:fillRect/>
              </a:stretch>
            </p:blipFill>
            <p:spPr bwMode="auto">
              <a:xfrm>
                <a:off x="1957426" y="4777398"/>
                <a:ext cx="1295473" cy="1126095"/>
              </a:xfrm>
              <a:prstGeom prst="rect">
                <a:avLst/>
              </a:prstGeom>
              <a:noFill/>
            </p:spPr>
          </p:pic>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000"/>
                                        <p:tgtEl>
                                          <p:spTgt spid="3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2000"/>
                                        <p:tgtEl>
                                          <p:spTgt spid="38"/>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2000"/>
                                        <p:tgtEl>
                                          <p:spTgt spid="39"/>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2000"/>
                                        <p:tgtEl>
                                          <p:spTgt spid="41"/>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descr="D:\Теплякова А.В\CYFI\CYFI 2017\от Дизайнеров\монстр.jpg"/>
          <p:cNvPicPr>
            <a:picLocks noChangeAspect="1" noChangeArrowheads="1"/>
          </p:cNvPicPr>
          <p:nvPr/>
        </p:nvPicPr>
        <p:blipFill>
          <a:blip r:embed="rId3"/>
          <a:srcRect/>
          <a:stretch>
            <a:fillRect/>
          </a:stretch>
        </p:blipFill>
        <p:spPr bwMode="auto">
          <a:xfrm>
            <a:off x="5368181" y="1557880"/>
            <a:ext cx="2454489" cy="2192187"/>
          </a:xfrm>
          <a:prstGeom prst="rect">
            <a:avLst/>
          </a:prstGeom>
          <a:noFill/>
        </p:spPr>
      </p:pic>
      <p:sp>
        <p:nvSpPr>
          <p:cNvPr id="4" name="Заголовок 3"/>
          <p:cNvSpPr>
            <a:spLocks noGrp="1"/>
          </p:cNvSpPr>
          <p:nvPr>
            <p:ph type="title"/>
          </p:nvPr>
        </p:nvSpPr>
        <p:spPr>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altLang="ru-RU" sz="3400" b="1" dirty="0" smtClean="0">
                <a:solidFill>
                  <a:srgbClr val="953735"/>
                </a:solidFill>
                <a:latin typeface="Book Antiqua" pitchFamily="18" charset="0"/>
                <a:ea typeface="Arial"/>
              </a:rPr>
              <a:t>   ВРАГ НАШИХ НАКОПЛЕНИЙ</a:t>
            </a:r>
            <a:endParaRPr lang="ru-RU" sz="3400" dirty="0"/>
          </a:p>
        </p:txBody>
      </p:sp>
      <p:pic>
        <p:nvPicPr>
          <p:cNvPr id="5" name="Рисунок 9" descr="fin_fr.png"/>
          <p:cNvPicPr>
            <a:picLocks noChangeAspect="1"/>
          </p:cNvPicPr>
          <p:nvPr/>
        </p:nvPicPr>
        <p:blipFill>
          <a:blip r:embed="rId4"/>
          <a:srcRect/>
          <a:stretch>
            <a:fillRect/>
          </a:stretch>
        </p:blipFill>
        <p:spPr bwMode="auto">
          <a:xfrm>
            <a:off x="7968275" y="391656"/>
            <a:ext cx="1266492" cy="908961"/>
          </a:xfrm>
          <a:prstGeom prst="rect">
            <a:avLst/>
          </a:prstGeom>
          <a:noFill/>
          <a:ln w="9525">
            <a:noFill/>
            <a:miter lim="800000"/>
            <a:headEnd/>
            <a:tailEnd/>
          </a:ln>
        </p:spPr>
      </p:pic>
      <p:sp>
        <p:nvSpPr>
          <p:cNvPr id="13" name="Скругленный прямоугольник 12"/>
          <p:cNvSpPr/>
          <p:nvPr/>
        </p:nvSpPr>
        <p:spPr>
          <a:xfrm>
            <a:off x="534257" y="5973858"/>
            <a:ext cx="9072081" cy="50621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p:cNvSpPr txBox="1"/>
          <p:nvPr/>
        </p:nvSpPr>
        <p:spPr>
          <a:xfrm>
            <a:off x="710629" y="6047459"/>
            <a:ext cx="9195371"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 Инфляция – это повышение общего уровня цен на товары и услуги</a:t>
            </a:r>
          </a:p>
        </p:txBody>
      </p:sp>
      <p:pic>
        <p:nvPicPr>
          <p:cNvPr id="20"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326240" y="1753437"/>
            <a:ext cx="949408" cy="949408"/>
          </a:xfrm>
          <a:prstGeom prst="rect">
            <a:avLst/>
          </a:prstGeom>
          <a:noFill/>
        </p:spPr>
      </p:pic>
      <p:pic>
        <p:nvPicPr>
          <p:cNvPr id="21"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357063" y="2837757"/>
            <a:ext cx="949408" cy="949408"/>
          </a:xfrm>
          <a:prstGeom prst="rect">
            <a:avLst/>
          </a:prstGeom>
          <a:noFill/>
        </p:spPr>
      </p:pic>
      <p:pic>
        <p:nvPicPr>
          <p:cNvPr id="22"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393353" y="3841150"/>
            <a:ext cx="949408" cy="949408"/>
          </a:xfrm>
          <a:prstGeom prst="rect">
            <a:avLst/>
          </a:prstGeom>
          <a:noFill/>
        </p:spPr>
      </p:pic>
      <p:sp>
        <p:nvSpPr>
          <p:cNvPr id="23" name="TextBox 22"/>
          <p:cNvSpPr txBox="1"/>
          <p:nvPr/>
        </p:nvSpPr>
        <p:spPr>
          <a:xfrm>
            <a:off x="3340257" y="1945468"/>
            <a:ext cx="3040083" cy="623248"/>
          </a:xfrm>
          <a:prstGeom prst="rect">
            <a:avLst/>
          </a:prstGeom>
          <a:noFill/>
        </p:spPr>
        <p:txBody>
          <a:bodyPr wrap="square" rtlCol="0">
            <a:spAutoFit/>
          </a:bodyPr>
          <a:lstStyle/>
          <a:p>
            <a:pPr eaLnBrk="1" hangingPunct="1">
              <a:lnSpc>
                <a:spcPct val="115000"/>
              </a:lnSpc>
              <a:buClr>
                <a:srgbClr val="000000"/>
              </a:buClr>
              <a:buSzPct val="25000"/>
            </a:pPr>
            <a:r>
              <a:rPr lang="ru-RU" sz="1500" dirty="0" smtClean="0">
                <a:latin typeface="Book Antiqua" pitchFamily="18" charset="0"/>
              </a:rPr>
              <a:t>Препятствует развитию экономики</a:t>
            </a:r>
            <a:endParaRPr lang="ru-RU" altLang="ru-RU" sz="1500" dirty="0" smtClean="0">
              <a:latin typeface="Book Antiqua" pitchFamily="18" charset="0"/>
              <a:sym typeface="Calibri"/>
            </a:endParaRPr>
          </a:p>
        </p:txBody>
      </p:sp>
      <p:sp>
        <p:nvSpPr>
          <p:cNvPr id="24" name="TextBox 23"/>
          <p:cNvSpPr txBox="1"/>
          <p:nvPr/>
        </p:nvSpPr>
        <p:spPr>
          <a:xfrm>
            <a:off x="3401821" y="2977116"/>
            <a:ext cx="1985305" cy="623248"/>
          </a:xfrm>
          <a:prstGeom prst="rect">
            <a:avLst/>
          </a:prstGeom>
          <a:noFill/>
        </p:spPr>
        <p:txBody>
          <a:bodyPr wrap="square" rtlCol="0">
            <a:spAutoFit/>
          </a:bodyPr>
          <a:lstStyle/>
          <a:p>
            <a:pPr eaLnBrk="1" hangingPunct="1">
              <a:lnSpc>
                <a:spcPct val="115000"/>
              </a:lnSpc>
              <a:buClr>
                <a:srgbClr val="000000"/>
              </a:buClr>
              <a:buSzPct val="25000"/>
            </a:pPr>
            <a:r>
              <a:rPr lang="ru-RU" altLang="ru-RU" sz="1500" dirty="0" smtClean="0">
                <a:latin typeface="Book Antiqua" pitchFamily="18" charset="0"/>
                <a:sym typeface="Calibri"/>
              </a:rPr>
              <a:t>Снижает уровень жизни населения</a:t>
            </a:r>
          </a:p>
        </p:txBody>
      </p:sp>
      <p:sp>
        <p:nvSpPr>
          <p:cNvPr id="25" name="TextBox 24"/>
          <p:cNvSpPr txBox="1"/>
          <p:nvPr/>
        </p:nvSpPr>
        <p:spPr>
          <a:xfrm>
            <a:off x="3370999" y="3988695"/>
            <a:ext cx="2390470" cy="623248"/>
          </a:xfrm>
          <a:prstGeom prst="rect">
            <a:avLst/>
          </a:prstGeom>
          <a:noFill/>
        </p:spPr>
        <p:txBody>
          <a:bodyPr wrap="square" rtlCol="0">
            <a:spAutoFit/>
          </a:bodyPr>
          <a:lstStyle/>
          <a:p>
            <a:pPr eaLnBrk="1" hangingPunct="1">
              <a:lnSpc>
                <a:spcPct val="115000"/>
              </a:lnSpc>
              <a:buClr>
                <a:srgbClr val="000000"/>
              </a:buClr>
              <a:buSzPct val="25000"/>
            </a:pPr>
            <a:r>
              <a:rPr lang="ru-RU" altLang="ru-RU" sz="1500" dirty="0" smtClean="0">
                <a:latin typeface="Book Antiqua" pitchFamily="18" charset="0"/>
                <a:sym typeface="Calibri"/>
              </a:rPr>
              <a:t>Затрудняет принятие долгосрочных решений</a:t>
            </a:r>
          </a:p>
        </p:txBody>
      </p:sp>
      <p:pic>
        <p:nvPicPr>
          <p:cNvPr id="26"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403629" y="4897021"/>
            <a:ext cx="949408" cy="949408"/>
          </a:xfrm>
          <a:prstGeom prst="rect">
            <a:avLst/>
          </a:prstGeom>
          <a:noFill/>
        </p:spPr>
      </p:pic>
      <p:sp>
        <p:nvSpPr>
          <p:cNvPr id="19" name="Прямоугольник 18"/>
          <p:cNvSpPr/>
          <p:nvPr/>
        </p:nvSpPr>
        <p:spPr>
          <a:xfrm>
            <a:off x="3453193" y="5122547"/>
            <a:ext cx="3773790" cy="375487"/>
          </a:xfrm>
          <a:prstGeom prst="rect">
            <a:avLst/>
          </a:prstGeom>
        </p:spPr>
        <p:txBody>
          <a:bodyPr wrap="none">
            <a:spAutoFit/>
          </a:bodyPr>
          <a:lstStyle/>
          <a:p>
            <a:pPr eaLnBrk="1" hangingPunct="1">
              <a:lnSpc>
                <a:spcPct val="115000"/>
              </a:lnSpc>
              <a:buClr>
                <a:srgbClr val="000000"/>
              </a:buClr>
              <a:buSzPct val="25000"/>
            </a:pPr>
            <a:r>
              <a:rPr lang="ru-RU" altLang="ru-RU" dirty="0" smtClean="0">
                <a:latin typeface="Book Antiqua" pitchFamily="18" charset="0"/>
                <a:sym typeface="Calibri"/>
              </a:rPr>
              <a:t>Подрывает стимулы к сбережениям</a:t>
            </a:r>
            <a:endParaRPr lang="ru-RU" altLang="ru-RU" dirty="0">
              <a:latin typeface="Book Antiqua" pitchFamily="18" charset="0"/>
              <a:sym typeface="Calibri"/>
            </a:endParaRPr>
          </a:p>
        </p:txBody>
      </p:sp>
      <p:pic>
        <p:nvPicPr>
          <p:cNvPr id="17" name="Picture 2" descr="C:\Users\Natallia\Desktop\ПРАКТИКА\презент Зачем быть финанс грам\грусть.png"/>
          <p:cNvPicPr>
            <a:picLocks noChangeAspect="1" noChangeArrowheads="1"/>
          </p:cNvPicPr>
          <p:nvPr/>
        </p:nvPicPr>
        <p:blipFill>
          <a:blip r:embed="rId6"/>
          <a:srcRect/>
          <a:stretch>
            <a:fillRect/>
          </a:stretch>
        </p:blipFill>
        <p:spPr bwMode="auto">
          <a:xfrm>
            <a:off x="7572054" y="1434831"/>
            <a:ext cx="2056544" cy="4595065"/>
          </a:xfrm>
          <a:prstGeom prst="rect">
            <a:avLst/>
          </a:prstGeom>
          <a:noFill/>
        </p:spPr>
      </p:pic>
      <p:pic>
        <p:nvPicPr>
          <p:cNvPr id="1026" name="Picture 2" descr="Гиперинфляция в Югославии"/>
          <p:cNvPicPr>
            <a:picLocks noChangeAspect="1" noChangeArrowheads="1"/>
          </p:cNvPicPr>
          <p:nvPr/>
        </p:nvPicPr>
        <p:blipFill>
          <a:blip r:embed="rId7"/>
          <a:srcRect/>
          <a:stretch>
            <a:fillRect/>
          </a:stretch>
        </p:blipFill>
        <p:spPr bwMode="auto">
          <a:xfrm>
            <a:off x="205484" y="2866489"/>
            <a:ext cx="2054831" cy="1073924"/>
          </a:xfrm>
          <a:prstGeom prst="rect">
            <a:avLst/>
          </a:prstGeom>
          <a:noFill/>
          <a:ln w="9525">
            <a:noFill/>
            <a:miter lim="800000"/>
            <a:headEnd/>
            <a:tailEnd/>
          </a:ln>
        </p:spPr>
      </p:pic>
      <p:sp>
        <p:nvSpPr>
          <p:cNvPr id="29" name="Скругленный прямоугольник 28"/>
          <p:cNvSpPr/>
          <p:nvPr/>
        </p:nvSpPr>
        <p:spPr>
          <a:xfrm>
            <a:off x="133565" y="2712378"/>
            <a:ext cx="2198670" cy="144865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648142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0"/>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1"/>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2"/>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8194" name="Shape 175"/>
          <p:cNvSpPr txBox="1">
            <a:spLocks noGrp="1"/>
          </p:cNvSpPr>
          <p:nvPr>
            <p:ph type="ctrTitle" idx="4294967295"/>
          </p:nvPr>
        </p:nvSpPr>
        <p:spPr>
          <a:xfrm>
            <a:off x="950979" y="0"/>
            <a:ext cx="7257521" cy="1058238"/>
          </a:xfrm>
        </p:spPr>
        <p:txBody>
          <a:bodyPr lIns="53614" tIns="53614" rIns="53614" bIns="53614"/>
          <a:lstStyle/>
          <a:p>
            <a:pPr algn="ctr" eaLnBrk="1" hangingPunct="1">
              <a:buClr>
                <a:srgbClr val="000000"/>
              </a:buClr>
              <a:buSzPct val="25000"/>
              <a:buFont typeface="Calibri" pitchFamily="34" charset="0"/>
              <a:buNone/>
            </a:pPr>
            <a:r>
              <a:rPr lang="ru-RU" altLang="ru-RU" sz="3600" b="1" dirty="0" smtClean="0">
                <a:solidFill>
                  <a:srgbClr val="953735"/>
                </a:solidFill>
                <a:latin typeface="Book Antiqua" pitchFamily="18" charset="0"/>
                <a:cs typeface="Arial" charset="0"/>
              </a:rPr>
              <a:t>  БАНК</a:t>
            </a:r>
            <a:endParaRPr lang="en-US" altLang="ru-RU" sz="3600" b="1" dirty="0" smtClean="0">
              <a:latin typeface="Book Antiqua" pitchFamily="18" charset="0"/>
              <a:cs typeface="Arial"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8" name="TextBox 7"/>
          <p:cNvSpPr txBox="1"/>
          <p:nvPr/>
        </p:nvSpPr>
        <p:spPr>
          <a:xfrm rot="1936898">
            <a:off x="2225747" y="4771821"/>
            <a:ext cx="880746" cy="280987"/>
          </a:xfrm>
          <a:prstGeom prst="rect">
            <a:avLst/>
          </a:prstGeom>
          <a:noFill/>
        </p:spPr>
        <p:txBody>
          <a:bodyPr wrap="square" rtlCol="0">
            <a:spAutoFit/>
          </a:bodyPr>
          <a:lstStyle/>
          <a:p>
            <a:pPr algn="ctr"/>
            <a:r>
              <a:rPr lang="ru-RU" sz="600" b="1" dirty="0" smtClean="0">
                <a:solidFill>
                  <a:schemeClr val="bg1">
                    <a:lumMod val="95000"/>
                  </a:schemeClr>
                </a:solidFill>
                <a:latin typeface="Book Antiqua" pitchFamily="18" charset="0"/>
              </a:rPr>
              <a:t>БАНКОВСКИЙ</a:t>
            </a:r>
          </a:p>
          <a:p>
            <a:pPr algn="ctr"/>
            <a:r>
              <a:rPr lang="ru-RU" sz="600" b="1" dirty="0" smtClean="0">
                <a:solidFill>
                  <a:schemeClr val="bg1">
                    <a:lumMod val="95000"/>
                  </a:schemeClr>
                </a:solidFill>
                <a:latin typeface="Book Antiqua" pitchFamily="18" charset="0"/>
              </a:rPr>
              <a:t>КОДЕКС</a:t>
            </a:r>
            <a:endParaRPr lang="ru-RU" sz="600" b="1" dirty="0">
              <a:solidFill>
                <a:schemeClr val="bg1">
                  <a:lumMod val="95000"/>
                </a:schemeClr>
              </a:solidFill>
              <a:latin typeface="Book Antiqua" pitchFamily="18" charset="0"/>
            </a:endParaRPr>
          </a:p>
        </p:txBody>
      </p:sp>
      <p:sp>
        <p:nvSpPr>
          <p:cNvPr id="14" name="Овал 13"/>
          <p:cNvSpPr/>
          <p:nvPr/>
        </p:nvSpPr>
        <p:spPr>
          <a:xfrm>
            <a:off x="3429259" y="3472666"/>
            <a:ext cx="5622274" cy="206515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457" name="Rectangle 1"/>
          <p:cNvSpPr>
            <a:spLocks noChangeArrowheads="1"/>
          </p:cNvSpPr>
          <p:nvPr/>
        </p:nvSpPr>
        <p:spPr bwMode="auto">
          <a:xfrm>
            <a:off x="1083991" y="6108793"/>
            <a:ext cx="795898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algn="ctr" defTabSz="914400" latinLnBrk="0">
              <a:lnSpc>
                <a:spcPct val="100000"/>
              </a:lnSpc>
              <a:buClrTx/>
              <a:buSzTx/>
              <a:buFontTx/>
              <a:buNone/>
              <a:tabLst/>
            </a:pPr>
            <a:r>
              <a:rPr lang="ru-RU" sz="2000" b="1" dirty="0">
                <a:solidFill>
                  <a:schemeClr val="accent1">
                    <a:lumMod val="75000"/>
                  </a:schemeClr>
                </a:solidFill>
                <a:latin typeface="Book Antiqua" pitchFamily="18" charset="0"/>
              </a:rPr>
              <a:t>Деятельность банков регулируется Банковским кодексом </a:t>
            </a:r>
            <a:r>
              <a:rPr lang="ru-RU" sz="2000" b="1" dirty="0" smtClean="0">
                <a:solidFill>
                  <a:schemeClr val="accent1">
                    <a:lumMod val="75000"/>
                  </a:schemeClr>
                </a:solidFill>
                <a:latin typeface="Book Antiqua" pitchFamily="18" charset="0"/>
              </a:rPr>
              <a:t>Республики Беларусь</a:t>
            </a:r>
            <a:endParaRPr lang="ru-RU" sz="2000" b="1" dirty="0">
              <a:solidFill>
                <a:schemeClr val="accent1">
                  <a:lumMod val="75000"/>
                </a:schemeClr>
              </a:solidFill>
              <a:latin typeface="Book Antiqua" pitchFamily="18" charset="0"/>
            </a:endParaRPr>
          </a:p>
        </p:txBody>
      </p:sp>
      <p:sp>
        <p:nvSpPr>
          <p:cNvPr id="21" name="Скругленный прямоугольник 20"/>
          <p:cNvSpPr/>
          <p:nvPr/>
        </p:nvSpPr>
        <p:spPr>
          <a:xfrm>
            <a:off x="3195264" y="2379956"/>
            <a:ext cx="6205591" cy="458752"/>
          </a:xfrm>
          <a:prstGeom prst="round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accent1">
                    <a:lumMod val="75000"/>
                  </a:schemeClr>
                </a:solidFill>
                <a:latin typeface="Book Antiqua" pitchFamily="18" charset="0"/>
              </a:rPr>
              <a:t>НАЦИОНАЛЬНЫЙ БАНК  РЕСПУБЛИКИ БЕЛАРУСЬ</a:t>
            </a:r>
            <a:endParaRPr lang="ru-RU" dirty="0"/>
          </a:p>
        </p:txBody>
      </p:sp>
      <p:sp>
        <p:nvSpPr>
          <p:cNvPr id="22" name="TextBox 21"/>
          <p:cNvSpPr txBox="1"/>
          <p:nvPr/>
        </p:nvSpPr>
        <p:spPr>
          <a:xfrm>
            <a:off x="2993236" y="1451801"/>
            <a:ext cx="6756940" cy="707886"/>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rPr>
              <a:t>24 банка - работают в Беларуси </a:t>
            </a:r>
            <a:endParaRPr lang="ru-RU" sz="2000" b="1" dirty="0">
              <a:solidFill>
                <a:schemeClr val="accent1">
                  <a:lumMod val="75000"/>
                </a:schemeClr>
              </a:solidFill>
              <a:latin typeface="Book Antiqua" pitchFamily="18" charset="0"/>
            </a:endParaRPr>
          </a:p>
          <a:p>
            <a:r>
              <a:rPr lang="ru-RU" sz="2000" b="1" dirty="0" smtClean="0">
                <a:solidFill>
                  <a:schemeClr val="accent1">
                    <a:lumMod val="75000"/>
                  </a:schemeClr>
                </a:solidFill>
                <a:latin typeface="Book Antiqua" pitchFamily="18" charset="0"/>
              </a:rPr>
              <a:t>        22  банка - принимают </a:t>
            </a:r>
            <a:r>
              <a:rPr lang="ru-RU" sz="2000" b="1" dirty="0">
                <a:solidFill>
                  <a:schemeClr val="accent1">
                    <a:lumMod val="75000"/>
                  </a:schemeClr>
                </a:solidFill>
                <a:latin typeface="Book Antiqua" pitchFamily="18" charset="0"/>
              </a:rPr>
              <a:t>вклады от населения</a:t>
            </a:r>
          </a:p>
        </p:txBody>
      </p:sp>
      <p:pic>
        <p:nvPicPr>
          <p:cNvPr id="17"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7319738" y="3864590"/>
            <a:ext cx="1214692" cy="1025908"/>
          </a:xfrm>
          <a:prstGeom prst="rect">
            <a:avLst/>
          </a:prstGeom>
          <a:noFill/>
        </p:spPr>
      </p:pic>
      <p:pic>
        <p:nvPicPr>
          <p:cNvPr id="24"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3886458" y="3862881"/>
            <a:ext cx="1214692" cy="1025908"/>
          </a:xfrm>
          <a:prstGeom prst="rect">
            <a:avLst/>
          </a:prstGeom>
          <a:noFill/>
        </p:spPr>
      </p:pic>
      <p:cxnSp>
        <p:nvCxnSpPr>
          <p:cNvPr id="31" name="Прямая со стрелкой 30"/>
          <p:cNvCxnSpPr/>
          <p:nvPr/>
        </p:nvCxnSpPr>
        <p:spPr>
          <a:xfrm>
            <a:off x="6185043" y="2958957"/>
            <a:ext cx="1148" cy="3877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7"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4922433" y="3717328"/>
            <a:ext cx="1214692" cy="1025908"/>
          </a:xfrm>
          <a:prstGeom prst="rect">
            <a:avLst/>
          </a:prstGeom>
          <a:noFill/>
        </p:spPr>
      </p:pic>
      <p:pic>
        <p:nvPicPr>
          <p:cNvPr id="38"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6299169" y="3686506"/>
            <a:ext cx="1214692" cy="1025908"/>
          </a:xfrm>
          <a:prstGeom prst="rect">
            <a:avLst/>
          </a:prstGeom>
          <a:noFill/>
        </p:spPr>
      </p:pic>
      <p:pic>
        <p:nvPicPr>
          <p:cNvPr id="18"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5663884" y="4314942"/>
            <a:ext cx="1214692" cy="1025908"/>
          </a:xfrm>
          <a:prstGeom prst="rect">
            <a:avLst/>
          </a:prstGeom>
          <a:noFill/>
        </p:spPr>
      </p:pic>
      <p:grpSp>
        <p:nvGrpSpPr>
          <p:cNvPr id="19" name="Группа 18"/>
          <p:cNvGrpSpPr/>
          <p:nvPr/>
        </p:nvGrpSpPr>
        <p:grpSpPr>
          <a:xfrm>
            <a:off x="280155" y="1430230"/>
            <a:ext cx="2308931" cy="4659947"/>
            <a:chOff x="661221" y="1594617"/>
            <a:chExt cx="2115393" cy="4659947"/>
          </a:xfrm>
        </p:grpSpPr>
        <p:pic>
          <p:nvPicPr>
            <p:cNvPr id="20" name="Picture 3" descr="H:\с папкой.png"/>
            <p:cNvPicPr>
              <a:picLocks noChangeAspect="1" noChangeArrowheads="1"/>
            </p:cNvPicPr>
            <p:nvPr/>
          </p:nvPicPr>
          <p:blipFill>
            <a:blip r:embed="rId5"/>
            <a:srcRect/>
            <a:stretch>
              <a:fillRect/>
            </a:stretch>
          </p:blipFill>
          <p:spPr bwMode="auto">
            <a:xfrm>
              <a:off x="661221" y="1594617"/>
              <a:ext cx="2115393" cy="4659947"/>
            </a:xfrm>
            <a:prstGeom prst="rect">
              <a:avLst/>
            </a:prstGeom>
            <a:noFill/>
          </p:spPr>
        </p:pic>
        <p:sp>
          <p:nvSpPr>
            <p:cNvPr id="23" name="TextBox 22"/>
            <p:cNvSpPr txBox="1"/>
            <p:nvPr/>
          </p:nvSpPr>
          <p:spPr>
            <a:xfrm rot="2357527">
              <a:off x="2198106" y="3714321"/>
              <a:ext cx="568254" cy="276999"/>
            </a:xfrm>
            <a:prstGeom prst="rect">
              <a:avLst/>
            </a:prstGeom>
            <a:noFill/>
          </p:spPr>
          <p:txBody>
            <a:bodyPr wrap="square" rtlCol="0">
              <a:spAutoFit/>
            </a:bodyPr>
            <a:lstStyle/>
            <a:p>
              <a:r>
                <a:rPr lang="ru-RU" sz="600" dirty="0" smtClean="0">
                  <a:solidFill>
                    <a:schemeClr val="bg1">
                      <a:lumMod val="95000"/>
                    </a:schemeClr>
                  </a:solidFill>
                </a:rPr>
                <a:t>Банковский кодекс</a:t>
              </a:r>
              <a:endParaRPr lang="ru-RU" sz="600" dirty="0">
                <a:solidFill>
                  <a:schemeClr val="bg1">
                    <a:lumMod val="95000"/>
                  </a:schemeClr>
                </a:solidFill>
              </a:endParaRPr>
            </a:p>
          </p:txBody>
        </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1"/>
          <p:cNvGrpSpPr/>
          <p:nvPr/>
        </p:nvGrpSpPr>
        <p:grpSpPr>
          <a:xfrm>
            <a:off x="1" y="1705510"/>
            <a:ext cx="4982965" cy="4566953"/>
            <a:chOff x="1196256" y="1000125"/>
            <a:chExt cx="6953133" cy="5272338"/>
          </a:xfrm>
        </p:grpSpPr>
        <p:pic>
          <p:nvPicPr>
            <p:cNvPr id="3074" name="Picture 2" descr="C:\Users\Natallia\Desktop\ПРАКТИКА\презент Зачем быть финанс грам\иконки 2\45435345345.png"/>
            <p:cNvPicPr>
              <a:picLocks noChangeAspect="1" noChangeArrowheads="1"/>
            </p:cNvPicPr>
            <p:nvPr/>
          </p:nvPicPr>
          <p:blipFill>
            <a:blip r:embed="rId3"/>
            <a:srcRect/>
            <a:stretch>
              <a:fillRect/>
            </a:stretch>
          </p:blipFill>
          <p:spPr bwMode="auto">
            <a:xfrm>
              <a:off x="1909009" y="3938930"/>
              <a:ext cx="1909011" cy="1207355"/>
            </a:xfrm>
            <a:prstGeom prst="rect">
              <a:avLst/>
            </a:prstGeom>
            <a:noFill/>
          </p:spPr>
        </p:pic>
        <p:grpSp>
          <p:nvGrpSpPr>
            <p:cNvPr id="3" name="Группа 9"/>
            <p:cNvGrpSpPr/>
            <p:nvPr/>
          </p:nvGrpSpPr>
          <p:grpSpPr>
            <a:xfrm>
              <a:off x="1196256" y="1000125"/>
              <a:ext cx="6953133" cy="5272338"/>
              <a:chOff x="1196256" y="1000125"/>
              <a:chExt cx="6953133" cy="5272338"/>
            </a:xfrm>
          </p:grpSpPr>
          <p:pic>
            <p:nvPicPr>
              <p:cNvPr id="1026" name="Picture 2" descr="C:\Users\Natallia\Desktop\ПРАКТИКА\детская презантация\ВЕС52521565.png"/>
              <p:cNvPicPr>
                <a:picLocks noChangeAspect="1" noChangeArrowheads="1"/>
              </p:cNvPicPr>
              <p:nvPr/>
            </p:nvPicPr>
            <p:blipFill>
              <a:blip r:embed="rId4"/>
              <a:srcRect/>
              <a:stretch>
                <a:fillRect/>
              </a:stretch>
            </p:blipFill>
            <p:spPr bwMode="auto">
              <a:xfrm>
                <a:off x="1196256" y="1000125"/>
                <a:ext cx="6953133" cy="5272338"/>
              </a:xfrm>
              <a:prstGeom prst="rect">
                <a:avLst/>
              </a:prstGeom>
              <a:noFill/>
            </p:spPr>
          </p:pic>
          <p:sp>
            <p:nvSpPr>
              <p:cNvPr id="11" name="TextBox 10"/>
              <p:cNvSpPr txBox="1"/>
              <p:nvPr/>
            </p:nvSpPr>
            <p:spPr>
              <a:xfrm>
                <a:off x="5662863" y="3288630"/>
                <a:ext cx="1716505" cy="781690"/>
              </a:xfrm>
              <a:prstGeom prst="rect">
                <a:avLst/>
              </a:prstGeom>
              <a:noFill/>
            </p:spPr>
            <p:txBody>
              <a:bodyPr wrap="square" rtlCol="0">
                <a:spAutoFit/>
              </a:bodyPr>
              <a:lstStyle/>
              <a:p>
                <a:pPr algn="ctr"/>
                <a:r>
                  <a:rPr lang="ru-RU" sz="1400" b="1" dirty="0" smtClean="0">
                    <a:solidFill>
                      <a:schemeClr val="bg2">
                        <a:lumMod val="50000"/>
                      </a:schemeClr>
                    </a:solidFill>
                    <a:latin typeface="Book Antiqua" pitchFamily="18" charset="0"/>
                  </a:rPr>
                  <a:t>ВЫСОКИЙ</a:t>
                </a:r>
              </a:p>
              <a:p>
                <a:pPr algn="ctr"/>
                <a:r>
                  <a:rPr lang="ru-RU" sz="2400" b="1" dirty="0" smtClean="0">
                    <a:latin typeface="Book Antiqua" pitchFamily="18" charset="0"/>
                  </a:rPr>
                  <a:t>РИСК</a:t>
                </a:r>
              </a:p>
            </p:txBody>
          </p:sp>
        </p:grpSp>
      </p:grpSp>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5"/>
          <a:srcRect/>
          <a:stretch>
            <a:fillRect/>
          </a:stretch>
        </p:blipFill>
        <p:spPr bwMode="auto">
          <a:xfrm>
            <a:off x="8245366" y="220717"/>
            <a:ext cx="1266492" cy="908961"/>
          </a:xfrm>
          <a:prstGeom prst="rect">
            <a:avLst/>
          </a:prstGeom>
          <a:noFill/>
          <a:ln w="9525">
            <a:noFill/>
            <a:miter lim="800000"/>
            <a:headEnd/>
            <a:tailEnd/>
          </a:ln>
        </p:spPr>
      </p:pic>
      <p:sp>
        <p:nvSpPr>
          <p:cNvPr id="6" name="Shape 383"/>
          <p:cNvSpPr txBox="1">
            <a:spLocks/>
          </p:cNvSpPr>
          <p:nvPr/>
        </p:nvSpPr>
        <p:spPr bwMode="auto">
          <a:xfrm>
            <a:off x="358527" y="319568"/>
            <a:ext cx="7884175" cy="486888"/>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algn="ctr" eaLnBrk="1" hangingPunct="1">
              <a:lnSpc>
                <a:spcPct val="120000"/>
              </a:lnSpc>
              <a:buClr>
                <a:srgbClr val="000000"/>
              </a:buClr>
              <a:buSzPct val="25000"/>
              <a:tabLst>
                <a:tab pos="2149475" algn="l"/>
              </a:tabLst>
              <a:defRPr/>
            </a:pPr>
            <a:r>
              <a:rPr lang="ru-RU" altLang="ru-RU" sz="3600" b="1" kern="0" dirty="0" smtClean="0">
                <a:solidFill>
                  <a:schemeClr val="accent2">
                    <a:lumMod val="75000"/>
                  </a:schemeClr>
                </a:solidFill>
                <a:latin typeface="Book Antiqua" pitchFamily="18" charset="0"/>
                <a:ea typeface="Arial"/>
              </a:rPr>
              <a:t>РИСК  И  ДОХОДНОСТЬ</a:t>
            </a:r>
            <a:endParaRPr kumimoji="0" lang="en-US" altLang="ru-RU" sz="3600" b="1" i="0" u="none" strike="noStrike" kern="0" cap="none" spc="0" normalizeH="0" baseline="0" noProof="0" dirty="0" smtClean="0">
              <a:ln>
                <a:noFill/>
              </a:ln>
              <a:solidFill>
                <a:schemeClr val="accent2">
                  <a:lumMod val="75000"/>
                </a:schemeClr>
              </a:solidFill>
              <a:effectLst/>
              <a:uLnTx/>
              <a:uFillTx/>
              <a:latin typeface="Book Antiqua" pitchFamily="18" charset="0"/>
              <a:ea typeface="Arial"/>
              <a:cs typeface="Arial" charset="0"/>
              <a:sym typeface="Georgia" pitchFamily="18" charset="0"/>
            </a:endParaRPr>
          </a:p>
        </p:txBody>
      </p:sp>
      <p:sp>
        <p:nvSpPr>
          <p:cNvPr id="8" name="Скругленный прямоугольник 7"/>
          <p:cNvSpPr/>
          <p:nvPr/>
        </p:nvSpPr>
        <p:spPr>
          <a:xfrm>
            <a:off x="160420" y="6281470"/>
            <a:ext cx="9569116" cy="42468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225212" y="6280797"/>
            <a:ext cx="9185251"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Помните золотое правило: где БОЛЬШЕ доходность, там ВЫШЕ и риск</a:t>
            </a:r>
          </a:p>
        </p:txBody>
      </p:sp>
      <p:sp>
        <p:nvSpPr>
          <p:cNvPr id="15" name="Овал 14"/>
          <p:cNvSpPr/>
          <p:nvPr/>
        </p:nvSpPr>
        <p:spPr>
          <a:xfrm>
            <a:off x="5671328" y="1987468"/>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565316" y="1890801"/>
            <a:ext cx="949408" cy="949408"/>
          </a:xfrm>
          <a:prstGeom prst="rect">
            <a:avLst/>
          </a:prstGeom>
          <a:noFill/>
        </p:spPr>
      </p:pic>
      <p:sp>
        <p:nvSpPr>
          <p:cNvPr id="17" name="TextBox 16"/>
          <p:cNvSpPr txBox="1"/>
          <p:nvPr/>
        </p:nvSpPr>
        <p:spPr>
          <a:xfrm>
            <a:off x="6680982" y="2239230"/>
            <a:ext cx="3040083" cy="343877"/>
          </a:xfrm>
          <a:prstGeom prst="rect">
            <a:avLst/>
          </a:prstGeom>
          <a:noFill/>
        </p:spPr>
        <p:txBody>
          <a:bodyPr wrap="square" rtlCol="0">
            <a:spAutoFit/>
          </a:bodyPr>
          <a:lstStyle/>
          <a:p>
            <a:pPr eaLnBrk="1" hangingPunct="1">
              <a:lnSpc>
                <a:spcPct val="115000"/>
              </a:lnSpc>
              <a:buClr>
                <a:srgbClr val="000000"/>
              </a:buClr>
              <a:buSzPct val="25000"/>
            </a:pPr>
            <a:r>
              <a:rPr lang="ru-RU" altLang="ru-RU" sz="1500" dirty="0" smtClean="0">
                <a:latin typeface="Book Antiqua" pitchFamily="18" charset="0"/>
                <a:sym typeface="Calibri"/>
              </a:rPr>
              <a:t>Размер процентной ставки</a:t>
            </a:r>
          </a:p>
        </p:txBody>
      </p:sp>
      <p:sp>
        <p:nvSpPr>
          <p:cNvPr id="18" name="TextBox 17"/>
          <p:cNvSpPr txBox="1"/>
          <p:nvPr/>
        </p:nvSpPr>
        <p:spPr>
          <a:xfrm>
            <a:off x="6683828" y="4141151"/>
            <a:ext cx="3030188" cy="553998"/>
          </a:xfrm>
          <a:prstGeom prst="rect">
            <a:avLst/>
          </a:prstGeom>
          <a:noFill/>
        </p:spPr>
        <p:txBody>
          <a:bodyPr wrap="square" rtlCol="0">
            <a:spAutoFit/>
          </a:bodyPr>
          <a:lstStyle/>
          <a:p>
            <a:pPr>
              <a:tabLst>
                <a:tab pos="0" algn="l"/>
              </a:tabLst>
            </a:pPr>
            <a:r>
              <a:rPr lang="ru-RU" altLang="ru-RU" sz="1500" dirty="0" smtClean="0">
                <a:latin typeface="Book Antiqua" pitchFamily="18" charset="0"/>
                <a:sym typeface="Calibri"/>
              </a:rPr>
              <a:t>Порядок выплаты процентов – с капитализацией или без нее</a:t>
            </a:r>
          </a:p>
        </p:txBody>
      </p:sp>
      <p:sp>
        <p:nvSpPr>
          <p:cNvPr id="19" name="TextBox 18"/>
          <p:cNvSpPr txBox="1"/>
          <p:nvPr/>
        </p:nvSpPr>
        <p:spPr>
          <a:xfrm>
            <a:off x="6681272" y="5354433"/>
            <a:ext cx="3101438" cy="323165"/>
          </a:xfrm>
          <a:prstGeom prst="rect">
            <a:avLst/>
          </a:prstGeom>
          <a:noFill/>
        </p:spPr>
        <p:txBody>
          <a:bodyPr wrap="square" rtlCol="0">
            <a:spAutoFit/>
          </a:bodyPr>
          <a:lstStyle/>
          <a:p>
            <a:r>
              <a:rPr lang="ru-RU" altLang="ru-RU" sz="1500" dirty="0" smtClean="0">
                <a:latin typeface="Book Antiqua" pitchFamily="18" charset="0"/>
                <a:sym typeface="Calibri"/>
              </a:rPr>
              <a:t>Пролонгация вклада</a:t>
            </a:r>
          </a:p>
        </p:txBody>
      </p:sp>
      <p:sp>
        <p:nvSpPr>
          <p:cNvPr id="20" name="TextBox 19"/>
          <p:cNvSpPr txBox="1"/>
          <p:nvPr/>
        </p:nvSpPr>
        <p:spPr>
          <a:xfrm>
            <a:off x="6685809" y="3067837"/>
            <a:ext cx="3220191" cy="553998"/>
          </a:xfrm>
          <a:prstGeom prst="rect">
            <a:avLst/>
          </a:prstGeom>
          <a:noFill/>
        </p:spPr>
        <p:txBody>
          <a:bodyPr wrap="square" rtlCol="0">
            <a:spAutoFit/>
          </a:bodyPr>
          <a:lstStyle/>
          <a:p>
            <a:r>
              <a:rPr lang="ru-RU" altLang="ru-RU" sz="1500" dirty="0" smtClean="0">
                <a:latin typeface="Book Antiqua" pitchFamily="18" charset="0"/>
                <a:sym typeface="Calibri"/>
              </a:rPr>
              <a:t>Плавающая или фиксированная процентная ставка</a:t>
            </a:r>
          </a:p>
        </p:txBody>
      </p:sp>
      <p:sp>
        <p:nvSpPr>
          <p:cNvPr id="22" name="Овал 21"/>
          <p:cNvSpPr/>
          <p:nvPr/>
        </p:nvSpPr>
        <p:spPr>
          <a:xfrm>
            <a:off x="5795175" y="5183149"/>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3"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689163" y="5086482"/>
            <a:ext cx="949408" cy="949408"/>
          </a:xfrm>
          <a:prstGeom prst="rect">
            <a:avLst/>
          </a:prstGeom>
          <a:noFill/>
        </p:spPr>
      </p:pic>
      <p:sp>
        <p:nvSpPr>
          <p:cNvPr id="25" name="Овал 24"/>
          <p:cNvSpPr/>
          <p:nvPr/>
        </p:nvSpPr>
        <p:spPr>
          <a:xfrm>
            <a:off x="5755968" y="4107586"/>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649956" y="4010919"/>
            <a:ext cx="949408" cy="949408"/>
          </a:xfrm>
          <a:prstGeom prst="rect">
            <a:avLst/>
          </a:prstGeom>
          <a:noFill/>
        </p:spPr>
      </p:pic>
      <p:sp>
        <p:nvSpPr>
          <p:cNvPr id="28" name="Овал 27"/>
          <p:cNvSpPr/>
          <p:nvPr/>
        </p:nvSpPr>
        <p:spPr>
          <a:xfrm>
            <a:off x="5711293" y="3009209"/>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605281" y="2912542"/>
            <a:ext cx="949408" cy="949408"/>
          </a:xfrm>
          <a:prstGeom prst="rect">
            <a:avLst/>
          </a:prstGeom>
          <a:noFill/>
        </p:spPr>
      </p:pic>
      <p:sp>
        <p:nvSpPr>
          <p:cNvPr id="30" name="Прямоугольник 29"/>
          <p:cNvSpPr/>
          <p:nvPr/>
        </p:nvSpPr>
        <p:spPr>
          <a:xfrm>
            <a:off x="5708809" y="1389827"/>
            <a:ext cx="3701654" cy="338554"/>
          </a:xfrm>
          <a:prstGeom prst="rect">
            <a:avLst/>
          </a:prstGeom>
        </p:spPr>
        <p:txBody>
          <a:bodyPr wrap="none">
            <a:spAutoFit/>
          </a:bodyPr>
          <a:lstStyle/>
          <a:p>
            <a:r>
              <a:rPr lang="ru-RU" dirty="0" smtClean="0">
                <a:solidFill>
                  <a:schemeClr val="accent1">
                    <a:lumMod val="75000"/>
                  </a:schemeClr>
                </a:solidFill>
                <a:latin typeface="Book Antiqua" pitchFamily="18" charset="0"/>
                <a:sym typeface="Calibri"/>
              </a:rPr>
              <a:t>Критерии, влияющие на доходность</a:t>
            </a:r>
            <a:endParaRPr lang="ru-RU" dirty="0"/>
          </a:p>
        </p:txBody>
      </p:sp>
      <p:sp>
        <p:nvSpPr>
          <p:cNvPr id="32" name="Скругленный прямоугольник 31"/>
          <p:cNvSpPr/>
          <p:nvPr/>
        </p:nvSpPr>
        <p:spPr>
          <a:xfrm>
            <a:off x="5650787" y="1367898"/>
            <a:ext cx="3955549" cy="450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16"/>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9"/>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6"/>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D:\Теплякова А.В\CYFI\CYFI 2017\Новый вариант слайдов 22.02.2017\рис\Рисунок2.png"/>
          <p:cNvPicPr>
            <a:picLocks noChangeAspect="1" noChangeArrowheads="1"/>
          </p:cNvPicPr>
          <p:nvPr/>
        </p:nvPicPr>
        <p:blipFill>
          <a:blip r:embed="rId3"/>
          <a:srcRect/>
          <a:stretch>
            <a:fillRect/>
          </a:stretch>
        </p:blipFill>
        <p:spPr bwMode="auto">
          <a:xfrm>
            <a:off x="1438379" y="1337493"/>
            <a:ext cx="6215865" cy="4658003"/>
          </a:xfrm>
          <a:prstGeom prst="rect">
            <a:avLst/>
          </a:prstGeom>
          <a:noFill/>
        </p:spPr>
      </p:pic>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5" name="Shape 175"/>
          <p:cNvSpPr txBox="1">
            <a:spLocks/>
          </p:cNvSpPr>
          <p:nvPr/>
        </p:nvSpPr>
        <p:spPr bwMode="auto">
          <a:xfrm>
            <a:off x="396240" y="-30480"/>
            <a:ext cx="7327637" cy="1376395"/>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algn="ctr" eaLnBrk="1" hangingPunct="1">
              <a:buClr>
                <a:srgbClr val="000000"/>
              </a:buClr>
              <a:buSzPct val="25000"/>
              <a:defRPr/>
            </a:pPr>
            <a:r>
              <a:rPr lang="ru-RU" altLang="ru-RU" sz="3200" b="1" kern="0" dirty="0" smtClean="0">
                <a:solidFill>
                  <a:srgbClr val="953735"/>
                </a:solidFill>
                <a:latin typeface="Book Antiqua" pitchFamily="18" charset="0"/>
                <a:ea typeface="Arial"/>
              </a:rPr>
              <a:t>ДОГОВОР  БАНКОВСКОГО ВКЛАДА</a:t>
            </a:r>
            <a:endParaRPr lang="en-US" altLang="ru-RU" sz="3200" b="1" kern="0" dirty="0" smtClean="0">
              <a:latin typeface="Book Antiqua" pitchFamily="18" charset="0"/>
              <a:ea typeface="Arial"/>
            </a:endParaRPr>
          </a:p>
        </p:txBody>
      </p:sp>
      <p:pic>
        <p:nvPicPr>
          <p:cNvPr id="6"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sp>
        <p:nvSpPr>
          <p:cNvPr id="13" name="TextBox 12"/>
          <p:cNvSpPr txBox="1"/>
          <p:nvPr/>
        </p:nvSpPr>
        <p:spPr>
          <a:xfrm>
            <a:off x="616450" y="6283677"/>
            <a:ext cx="8804952" cy="400110"/>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sym typeface="Calibri"/>
              </a:rPr>
              <a:t>Обратите особое внимание на существенные условия договора!</a:t>
            </a:r>
            <a:endParaRPr lang="ru-RU" sz="2000" b="1" dirty="0">
              <a:solidFill>
                <a:schemeClr val="accent1">
                  <a:lumMod val="75000"/>
                </a:schemeClr>
              </a:solidFill>
              <a:latin typeface="Book Antiqua" pitchFamily="18" charset="0"/>
            </a:endParaRPr>
          </a:p>
        </p:txBody>
      </p:sp>
      <p:sp>
        <p:nvSpPr>
          <p:cNvPr id="39" name="Shape 175"/>
          <p:cNvSpPr txBox="1">
            <a:spLocks/>
          </p:cNvSpPr>
          <p:nvPr/>
        </p:nvSpPr>
        <p:spPr bwMode="auto">
          <a:xfrm>
            <a:off x="396240" y="-30480"/>
            <a:ext cx="7327637" cy="1468967"/>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endParaRPr kumimoji="0" lang="en-US" altLang="ru-RU" sz="3400" b="1" i="0" u="none" strike="noStrike" kern="0" cap="none" spc="0" normalizeH="0" baseline="0" noProof="0" dirty="0" smtClean="0">
              <a:ln>
                <a:noFill/>
              </a:ln>
              <a:solidFill>
                <a:srgbClr val="000000"/>
              </a:solidFill>
              <a:effectLst/>
              <a:uLnTx/>
              <a:uFillTx/>
              <a:latin typeface="Book Antiqua" pitchFamily="18" charset="0"/>
              <a:ea typeface="Arial"/>
              <a:cs typeface="Arial" charset="0"/>
              <a:sym typeface="Arial" charset="0"/>
            </a:endParaRPr>
          </a:p>
        </p:txBody>
      </p:sp>
      <p:pic>
        <p:nvPicPr>
          <p:cNvPr id="40"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pic>
        <p:nvPicPr>
          <p:cNvPr id="59" name="Picture 3" descr="D:\Теплякова А.В\CYFI\CYFI 2017\Новый вариант слайдов 22.02.2017\рис\Рисунок8.png"/>
          <p:cNvPicPr>
            <a:picLocks noChangeAspect="1" noChangeArrowheads="1"/>
          </p:cNvPicPr>
          <p:nvPr/>
        </p:nvPicPr>
        <p:blipFill>
          <a:blip r:embed="rId5"/>
          <a:srcRect/>
          <a:stretch>
            <a:fillRect/>
          </a:stretch>
        </p:blipFill>
        <p:spPr bwMode="auto">
          <a:xfrm>
            <a:off x="6193442" y="2189368"/>
            <a:ext cx="1139905" cy="1554076"/>
          </a:xfrm>
          <a:prstGeom prst="rect">
            <a:avLst/>
          </a:prstGeom>
          <a:noFill/>
        </p:spPr>
      </p:pic>
      <p:pic>
        <p:nvPicPr>
          <p:cNvPr id="1026" name="Picture 2" descr="D:\Теплякова А.В\CYFI\CYFI 2017\Новый вариант слайдов 22.02.2017\рис\Рисунок9.png"/>
          <p:cNvPicPr>
            <a:picLocks noChangeAspect="1" noChangeArrowheads="1"/>
          </p:cNvPicPr>
          <p:nvPr/>
        </p:nvPicPr>
        <p:blipFill>
          <a:blip r:embed="rId6"/>
          <a:srcRect/>
          <a:stretch>
            <a:fillRect/>
          </a:stretch>
        </p:blipFill>
        <p:spPr bwMode="auto">
          <a:xfrm>
            <a:off x="4780085" y="2171522"/>
            <a:ext cx="1196540" cy="1607491"/>
          </a:xfrm>
          <a:prstGeom prst="rect">
            <a:avLst/>
          </a:prstGeom>
          <a:noFill/>
        </p:spPr>
      </p:pic>
      <p:pic>
        <p:nvPicPr>
          <p:cNvPr id="1027" name="Picture 3" descr="D:\Теплякова А.В\CYFI\CYFI 2017\Новый вариант слайдов 22.02.2017\рис\Рисунок8.png"/>
          <p:cNvPicPr>
            <a:picLocks noChangeAspect="1" noChangeArrowheads="1"/>
          </p:cNvPicPr>
          <p:nvPr/>
        </p:nvPicPr>
        <p:blipFill>
          <a:blip r:embed="rId5"/>
          <a:srcRect/>
          <a:stretch>
            <a:fillRect/>
          </a:stretch>
        </p:blipFill>
        <p:spPr bwMode="auto">
          <a:xfrm>
            <a:off x="1924706" y="2174668"/>
            <a:ext cx="1185428" cy="1616139"/>
          </a:xfrm>
          <a:prstGeom prst="rect">
            <a:avLst/>
          </a:prstGeom>
          <a:noFill/>
        </p:spPr>
      </p:pic>
      <p:pic>
        <p:nvPicPr>
          <p:cNvPr id="1030" name="Picture 6" descr="D:\Теплякова А.В\CYFI\CYFI 2017\Новый вариант слайдов 22.02.2017\рис\Рисунок5.png"/>
          <p:cNvPicPr>
            <a:picLocks noChangeAspect="1" noChangeArrowheads="1"/>
          </p:cNvPicPr>
          <p:nvPr/>
        </p:nvPicPr>
        <p:blipFill>
          <a:blip r:embed="rId7"/>
          <a:srcRect/>
          <a:stretch>
            <a:fillRect/>
          </a:stretch>
        </p:blipFill>
        <p:spPr bwMode="auto">
          <a:xfrm>
            <a:off x="5296422" y="4058293"/>
            <a:ext cx="1278199" cy="1592494"/>
          </a:xfrm>
          <a:prstGeom prst="rect">
            <a:avLst/>
          </a:prstGeom>
          <a:noFill/>
        </p:spPr>
      </p:pic>
      <p:pic>
        <p:nvPicPr>
          <p:cNvPr id="1031" name="Picture 7" descr="D:\Теплякова А.В\CYFI\CYFI 2017\Новый вариант слайдов 22.02.2017\рис\Рисунок4.png"/>
          <p:cNvPicPr>
            <a:picLocks noChangeAspect="1" noChangeArrowheads="1"/>
          </p:cNvPicPr>
          <p:nvPr/>
        </p:nvPicPr>
        <p:blipFill>
          <a:blip r:embed="rId8"/>
          <a:srcRect/>
          <a:stretch>
            <a:fillRect/>
          </a:stretch>
        </p:blipFill>
        <p:spPr bwMode="auto">
          <a:xfrm>
            <a:off x="3399845" y="2169001"/>
            <a:ext cx="1221626" cy="1628835"/>
          </a:xfrm>
          <a:prstGeom prst="rect">
            <a:avLst/>
          </a:prstGeom>
          <a:noFill/>
        </p:spPr>
      </p:pic>
      <p:sp>
        <p:nvSpPr>
          <p:cNvPr id="42" name="TextBox 41"/>
          <p:cNvSpPr txBox="1"/>
          <p:nvPr/>
        </p:nvSpPr>
        <p:spPr>
          <a:xfrm>
            <a:off x="2157572" y="1586239"/>
            <a:ext cx="5054885" cy="461665"/>
          </a:xfrm>
          <a:prstGeom prst="rect">
            <a:avLst/>
          </a:prstGeom>
          <a:noFill/>
        </p:spPr>
        <p:txBody>
          <a:bodyPr wrap="square" rtlCol="0">
            <a:spAutoFit/>
          </a:bodyPr>
          <a:lstStyle/>
          <a:p>
            <a:r>
              <a:rPr lang="ru-RU" sz="2400" dirty="0" smtClean="0">
                <a:latin typeface="Book Antiqua" pitchFamily="18" charset="0"/>
              </a:rPr>
              <a:t>Существенные условия договора</a:t>
            </a:r>
            <a:endParaRPr lang="ru-RU" sz="2400" dirty="0">
              <a:latin typeface="Book Antiqua" pitchFamily="18" charset="0"/>
            </a:endParaRPr>
          </a:p>
        </p:txBody>
      </p:sp>
      <p:sp>
        <p:nvSpPr>
          <p:cNvPr id="43" name="TextBox 42"/>
          <p:cNvSpPr txBox="1"/>
          <p:nvPr/>
        </p:nvSpPr>
        <p:spPr>
          <a:xfrm>
            <a:off x="1983539" y="2206596"/>
            <a:ext cx="1075347" cy="707886"/>
          </a:xfrm>
          <a:prstGeom prst="rect">
            <a:avLst/>
          </a:prstGeom>
          <a:noFill/>
        </p:spPr>
        <p:txBody>
          <a:bodyPr wrap="square" rtlCol="0">
            <a:spAutoFit/>
          </a:bodyPr>
          <a:lstStyle/>
          <a:p>
            <a:pPr algn="ctr"/>
            <a:r>
              <a:rPr lang="ru-RU" sz="2000" dirty="0" smtClean="0">
                <a:latin typeface="Book Antiqua" pitchFamily="18" charset="0"/>
              </a:rPr>
              <a:t>Сумма вклада</a:t>
            </a:r>
            <a:endParaRPr lang="ru-RU" sz="2000" dirty="0">
              <a:latin typeface="Book Antiqua" pitchFamily="18" charset="0"/>
            </a:endParaRPr>
          </a:p>
        </p:txBody>
      </p:sp>
      <p:sp>
        <p:nvSpPr>
          <p:cNvPr id="44" name="TextBox 43"/>
          <p:cNvSpPr txBox="1"/>
          <p:nvPr/>
        </p:nvSpPr>
        <p:spPr>
          <a:xfrm>
            <a:off x="3399984" y="2206329"/>
            <a:ext cx="1188973" cy="707886"/>
          </a:xfrm>
          <a:prstGeom prst="rect">
            <a:avLst/>
          </a:prstGeom>
          <a:noFill/>
        </p:spPr>
        <p:txBody>
          <a:bodyPr wrap="square" rtlCol="0">
            <a:spAutoFit/>
          </a:bodyPr>
          <a:lstStyle/>
          <a:p>
            <a:pPr algn="ctr"/>
            <a:r>
              <a:rPr lang="ru-RU" sz="2000" dirty="0" smtClean="0">
                <a:latin typeface="Book Antiqua" pitchFamily="18" charset="0"/>
              </a:rPr>
              <a:t>Валюта вклада</a:t>
            </a:r>
            <a:endParaRPr lang="ru-RU" sz="2000" dirty="0">
              <a:latin typeface="Book Antiqua" pitchFamily="18" charset="0"/>
            </a:endParaRPr>
          </a:p>
        </p:txBody>
      </p:sp>
      <p:sp>
        <p:nvSpPr>
          <p:cNvPr id="45" name="TextBox 44"/>
          <p:cNvSpPr txBox="1"/>
          <p:nvPr/>
        </p:nvSpPr>
        <p:spPr>
          <a:xfrm>
            <a:off x="4712168" y="2185516"/>
            <a:ext cx="1394716" cy="1015663"/>
          </a:xfrm>
          <a:prstGeom prst="rect">
            <a:avLst/>
          </a:prstGeom>
          <a:noFill/>
        </p:spPr>
        <p:txBody>
          <a:bodyPr wrap="square" rtlCol="0">
            <a:spAutoFit/>
          </a:bodyPr>
          <a:lstStyle/>
          <a:p>
            <a:pPr algn="ctr"/>
            <a:r>
              <a:rPr lang="ru-RU" sz="2000" dirty="0" err="1" smtClean="0">
                <a:latin typeface="Book Antiqua" pitchFamily="18" charset="0"/>
              </a:rPr>
              <a:t>Процент-ная</a:t>
            </a:r>
            <a:r>
              <a:rPr lang="ru-RU" sz="2000" dirty="0" smtClean="0">
                <a:latin typeface="Book Antiqua" pitchFamily="18" charset="0"/>
              </a:rPr>
              <a:t> ставка</a:t>
            </a:r>
            <a:endParaRPr lang="ru-RU" sz="2000" dirty="0">
              <a:latin typeface="Book Antiqua" pitchFamily="18" charset="0"/>
            </a:endParaRPr>
          </a:p>
        </p:txBody>
      </p:sp>
      <p:sp>
        <p:nvSpPr>
          <p:cNvPr id="46" name="TextBox 45"/>
          <p:cNvSpPr txBox="1"/>
          <p:nvPr/>
        </p:nvSpPr>
        <p:spPr>
          <a:xfrm>
            <a:off x="6161315" y="2219733"/>
            <a:ext cx="1238480" cy="707886"/>
          </a:xfrm>
          <a:prstGeom prst="rect">
            <a:avLst/>
          </a:prstGeom>
          <a:noFill/>
        </p:spPr>
        <p:txBody>
          <a:bodyPr wrap="square" rtlCol="0">
            <a:spAutoFit/>
          </a:bodyPr>
          <a:lstStyle/>
          <a:p>
            <a:pPr algn="ctr"/>
            <a:r>
              <a:rPr lang="ru-RU" sz="2000" dirty="0" smtClean="0">
                <a:latin typeface="Book Antiqua" pitchFamily="18" charset="0"/>
              </a:rPr>
              <a:t>Сроки возврата</a:t>
            </a:r>
            <a:endParaRPr lang="ru-RU" sz="2000" dirty="0">
              <a:latin typeface="Book Antiqua" pitchFamily="18" charset="0"/>
            </a:endParaRPr>
          </a:p>
        </p:txBody>
      </p:sp>
      <p:pic>
        <p:nvPicPr>
          <p:cNvPr id="60" name="Picture 5" descr="D:\Теплякова А.В\CYFI\CYFI 2017\Новый вариант слайдов 22.02.2017\рис\Рисунок6.png"/>
          <p:cNvPicPr>
            <a:picLocks noChangeAspect="1" noChangeArrowheads="1"/>
          </p:cNvPicPr>
          <p:nvPr/>
        </p:nvPicPr>
        <p:blipFill>
          <a:blip r:embed="rId9"/>
          <a:srcRect/>
          <a:stretch>
            <a:fillRect/>
          </a:stretch>
        </p:blipFill>
        <p:spPr bwMode="auto">
          <a:xfrm>
            <a:off x="3955551" y="4003863"/>
            <a:ext cx="1361639" cy="1607826"/>
          </a:xfrm>
          <a:prstGeom prst="rect">
            <a:avLst/>
          </a:prstGeom>
          <a:noFill/>
        </p:spPr>
      </p:pic>
      <p:sp>
        <p:nvSpPr>
          <p:cNvPr id="10" name="Скругленный прямоугольник 9"/>
          <p:cNvSpPr/>
          <p:nvPr/>
        </p:nvSpPr>
        <p:spPr>
          <a:xfrm>
            <a:off x="811658" y="6212632"/>
            <a:ext cx="8229600" cy="516941"/>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3" descr="D:\Теплякова А.В\CYFI\CYFI 2017\Новый вариант слайдов 22.02.2017\рис\Рисунок8.png"/>
          <p:cNvPicPr>
            <a:picLocks noChangeAspect="1" noChangeArrowheads="1"/>
          </p:cNvPicPr>
          <p:nvPr/>
        </p:nvPicPr>
        <p:blipFill>
          <a:blip r:embed="rId5"/>
          <a:srcRect/>
          <a:stretch>
            <a:fillRect/>
          </a:stretch>
        </p:blipFill>
        <p:spPr bwMode="auto">
          <a:xfrm>
            <a:off x="2590815" y="4042852"/>
            <a:ext cx="1185428" cy="1616139"/>
          </a:xfrm>
          <a:prstGeom prst="rect">
            <a:avLst/>
          </a:prstGeom>
          <a:noFill/>
        </p:spPr>
      </p:pic>
      <p:sp>
        <p:nvSpPr>
          <p:cNvPr id="32" name="TextBox 31"/>
          <p:cNvSpPr txBox="1"/>
          <p:nvPr/>
        </p:nvSpPr>
        <p:spPr>
          <a:xfrm>
            <a:off x="2547259" y="4053620"/>
            <a:ext cx="1309833" cy="707886"/>
          </a:xfrm>
          <a:prstGeom prst="rect">
            <a:avLst/>
          </a:prstGeom>
          <a:noFill/>
        </p:spPr>
        <p:txBody>
          <a:bodyPr wrap="square" rtlCol="0">
            <a:spAutoFit/>
          </a:bodyPr>
          <a:lstStyle/>
          <a:p>
            <a:pPr algn="ctr"/>
            <a:r>
              <a:rPr lang="ru-RU" sz="2000" dirty="0" smtClean="0">
                <a:latin typeface="Book Antiqua" pitchFamily="18" charset="0"/>
              </a:rPr>
              <a:t>Вид договора</a:t>
            </a:r>
            <a:endParaRPr lang="ru-RU" sz="2000" dirty="0">
              <a:latin typeface="Book Antiqua" pitchFamily="18" charset="0"/>
            </a:endParaRPr>
          </a:p>
        </p:txBody>
      </p:sp>
      <p:sp>
        <p:nvSpPr>
          <p:cNvPr id="35" name="Прямоугольник 34"/>
          <p:cNvSpPr/>
          <p:nvPr/>
        </p:nvSpPr>
        <p:spPr>
          <a:xfrm>
            <a:off x="3980927" y="4053153"/>
            <a:ext cx="1288491" cy="1631216"/>
          </a:xfrm>
          <a:prstGeom prst="rect">
            <a:avLst/>
          </a:prstGeom>
        </p:spPr>
        <p:txBody>
          <a:bodyPr wrap="square">
            <a:spAutoFit/>
          </a:bodyPr>
          <a:lstStyle/>
          <a:p>
            <a:pPr algn="ctr"/>
            <a:r>
              <a:rPr lang="ru-RU" sz="2000" dirty="0" err="1" smtClean="0">
                <a:latin typeface="Book Antiqua" pitchFamily="18" charset="0"/>
              </a:rPr>
              <a:t>Возмож-ность</a:t>
            </a:r>
            <a:r>
              <a:rPr lang="ru-RU" sz="2000" dirty="0" smtClean="0">
                <a:latin typeface="Book Antiqua" pitchFamily="18" charset="0"/>
              </a:rPr>
              <a:t> </a:t>
            </a:r>
            <a:r>
              <a:rPr lang="ru-RU" sz="2000" dirty="0" err="1" smtClean="0">
                <a:latin typeface="Book Antiqua" pitchFamily="18" charset="0"/>
              </a:rPr>
              <a:t>пополне-ния</a:t>
            </a:r>
            <a:r>
              <a:rPr lang="ru-RU" sz="2000" dirty="0" smtClean="0">
                <a:latin typeface="Book Antiqua" pitchFamily="18" charset="0"/>
              </a:rPr>
              <a:t> вклада</a:t>
            </a:r>
            <a:endParaRPr lang="ru-RU" sz="2000" dirty="0">
              <a:latin typeface="Book Antiqua" pitchFamily="18" charset="0"/>
            </a:endParaRPr>
          </a:p>
        </p:txBody>
      </p:sp>
      <p:sp>
        <p:nvSpPr>
          <p:cNvPr id="36" name="Прямоугольник 35"/>
          <p:cNvSpPr/>
          <p:nvPr/>
        </p:nvSpPr>
        <p:spPr>
          <a:xfrm>
            <a:off x="5296568" y="4120305"/>
            <a:ext cx="1311058" cy="1015663"/>
          </a:xfrm>
          <a:prstGeom prst="rect">
            <a:avLst/>
          </a:prstGeom>
        </p:spPr>
        <p:txBody>
          <a:bodyPr wrap="square">
            <a:spAutoFit/>
          </a:bodyPr>
          <a:lstStyle/>
          <a:p>
            <a:pPr algn="ctr"/>
            <a:r>
              <a:rPr lang="ru-RU" sz="2000" dirty="0" err="1" smtClean="0">
                <a:latin typeface="Book Antiqua" pitchFamily="18" charset="0"/>
              </a:rPr>
              <a:t>Ответст-венности</a:t>
            </a:r>
            <a:r>
              <a:rPr lang="ru-RU" sz="2000" dirty="0" smtClean="0">
                <a:latin typeface="Book Antiqua" pitchFamily="18" charset="0"/>
              </a:rPr>
              <a:t> сторон</a:t>
            </a:r>
          </a:p>
        </p:txBody>
      </p:sp>
      <p:pic>
        <p:nvPicPr>
          <p:cNvPr id="41" name="Picture 2" descr="C:\Users\Comp\Desktop\нацбанк\фоны\раскомп\парни.png"/>
          <p:cNvPicPr>
            <a:picLocks noChangeAspect="1" noChangeArrowheads="1"/>
          </p:cNvPicPr>
          <p:nvPr/>
        </p:nvPicPr>
        <p:blipFill>
          <a:blip r:embed="rId10"/>
          <a:srcRect/>
          <a:stretch>
            <a:fillRect/>
          </a:stretch>
        </p:blipFill>
        <p:spPr bwMode="auto">
          <a:xfrm>
            <a:off x="0" y="1759730"/>
            <a:ext cx="2414427" cy="4363667"/>
          </a:xfrm>
          <a:prstGeom prst="rect">
            <a:avLst/>
          </a:prstGeom>
          <a:noFill/>
        </p:spPr>
      </p:pic>
      <p:pic>
        <p:nvPicPr>
          <p:cNvPr id="37" name="Picture 2" descr="C:\Users\Natallia\Desktop\ПРАКТИКА\презент Зачем быть финанс грам\человечи\парни +9999999.png"/>
          <p:cNvPicPr>
            <a:picLocks noChangeAspect="1" noChangeArrowheads="1"/>
          </p:cNvPicPr>
          <p:nvPr/>
        </p:nvPicPr>
        <p:blipFill>
          <a:blip r:embed="rId11"/>
          <a:srcRect/>
          <a:stretch>
            <a:fillRect/>
          </a:stretch>
        </p:blipFill>
        <p:spPr bwMode="auto">
          <a:xfrm>
            <a:off x="7341571" y="1241701"/>
            <a:ext cx="2901743" cy="5070034"/>
          </a:xfrm>
          <a:prstGeom prst="rect">
            <a:avLst/>
          </a:prstGeom>
          <a:noFill/>
        </p:spPr>
      </p:pic>
      <p:sp>
        <p:nvSpPr>
          <p:cNvPr id="38" name="TextBox 37"/>
          <p:cNvSpPr txBox="1"/>
          <p:nvPr/>
        </p:nvSpPr>
        <p:spPr>
          <a:xfrm rot="3581762">
            <a:off x="8498593" y="3208681"/>
            <a:ext cx="813839" cy="215444"/>
          </a:xfrm>
          <a:prstGeom prst="rect">
            <a:avLst/>
          </a:prstGeom>
          <a:noFill/>
        </p:spPr>
        <p:txBody>
          <a:bodyPr wrap="square" rtlCol="0">
            <a:spAutoFit/>
          </a:bodyPr>
          <a:lstStyle/>
          <a:p>
            <a:r>
              <a:rPr lang="ru-RU" sz="800" b="1" dirty="0" smtClean="0">
                <a:latin typeface="Book Antiqua" pitchFamily="18" charset="0"/>
              </a:rPr>
              <a:t>ДОГОВОР</a:t>
            </a:r>
            <a:endParaRPr lang="ru-RU" sz="800" b="1" dirty="0">
              <a:latin typeface="Book Antiqua"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9218" name="Shape 175"/>
          <p:cNvSpPr txBox="1">
            <a:spLocks noGrp="1"/>
          </p:cNvSpPr>
          <p:nvPr>
            <p:ph type="ctrTitle" idx="4294967295"/>
          </p:nvPr>
        </p:nvSpPr>
        <p:spPr>
          <a:xfrm>
            <a:off x="396240" y="-30480"/>
            <a:ext cx="7327637" cy="1468967"/>
          </a:xfrm>
        </p:spPr>
        <p:txBody>
          <a:bodyPr lIns="53614" tIns="53614" rIns="53614" bIns="53614"/>
          <a:lstStyle/>
          <a:p>
            <a:pPr algn="ctr" eaLnBrk="1" hangingPunct="1">
              <a:buClr>
                <a:srgbClr val="000000"/>
              </a:buClr>
              <a:buSzPct val="25000"/>
              <a:buFont typeface="Calibri" pitchFamily="34" charset="0"/>
              <a:buNone/>
            </a:pPr>
            <a:r>
              <a:rPr lang="ru-RU" altLang="ru-RU" sz="3400" b="1" dirty="0" smtClean="0">
                <a:solidFill>
                  <a:srgbClr val="953735"/>
                </a:solidFill>
                <a:latin typeface="Book Antiqua" pitchFamily="18" charset="0"/>
                <a:cs typeface="Arial" charset="0"/>
              </a:rPr>
              <a:t>ВИДЫ БАНКОВСКИХ ВКЛАДОВ</a:t>
            </a:r>
            <a:endParaRPr lang="en-US" altLang="ru-RU" sz="3400" b="1" dirty="0" smtClean="0">
              <a:latin typeface="Book Antiqua" pitchFamily="18" charset="0"/>
              <a:cs typeface="Arial" charset="0"/>
            </a:endParaRPr>
          </a:p>
        </p:txBody>
      </p:sp>
      <p:pic>
        <p:nvPicPr>
          <p:cNvPr id="11"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pic>
        <p:nvPicPr>
          <p:cNvPr id="5122" name="Picture 2" descr="C:\Users\Natallia\Desktop\ПРАКТИКА\презент Зачем быть финанс грам\иконки 2\БЛ.png"/>
          <p:cNvPicPr>
            <a:picLocks noChangeAspect="1" noChangeArrowheads="1"/>
          </p:cNvPicPr>
          <p:nvPr/>
        </p:nvPicPr>
        <p:blipFill>
          <a:blip r:embed="rId4"/>
          <a:srcRect/>
          <a:stretch>
            <a:fillRect/>
          </a:stretch>
        </p:blipFill>
        <p:spPr bwMode="auto">
          <a:xfrm rot="413800">
            <a:off x="5859321" y="2020063"/>
            <a:ext cx="3319061" cy="3757513"/>
          </a:xfrm>
          <a:prstGeom prst="rect">
            <a:avLst/>
          </a:prstGeom>
          <a:noFill/>
        </p:spPr>
      </p:pic>
      <p:pic>
        <p:nvPicPr>
          <p:cNvPr id="5123" name="Picture 3" descr="C:\Users\Natallia\Desktop\ПРАКТИКА\презент Зачем быть финанс грам\иконки 2\БЛЛЩЖШЩЖ.png"/>
          <p:cNvPicPr>
            <a:picLocks noChangeAspect="1" noChangeArrowheads="1"/>
          </p:cNvPicPr>
          <p:nvPr/>
        </p:nvPicPr>
        <p:blipFill>
          <a:blip r:embed="rId5"/>
          <a:srcRect/>
          <a:stretch>
            <a:fillRect/>
          </a:stretch>
        </p:blipFill>
        <p:spPr bwMode="auto">
          <a:xfrm rot="21276136">
            <a:off x="409553" y="1888800"/>
            <a:ext cx="3638144" cy="4118747"/>
          </a:xfrm>
          <a:prstGeom prst="rect">
            <a:avLst/>
          </a:prstGeom>
          <a:noFill/>
        </p:spPr>
      </p:pic>
      <p:sp>
        <p:nvSpPr>
          <p:cNvPr id="14" name="TextBox 13"/>
          <p:cNvSpPr txBox="1"/>
          <p:nvPr/>
        </p:nvSpPr>
        <p:spPr>
          <a:xfrm rot="20621734">
            <a:off x="722615" y="2904000"/>
            <a:ext cx="2956560" cy="1323439"/>
          </a:xfrm>
          <a:prstGeom prst="rect">
            <a:avLst/>
          </a:prstGeom>
          <a:noFill/>
        </p:spPr>
        <p:txBody>
          <a:bodyPr wrap="square" rtlCol="0">
            <a:spAutoFit/>
          </a:bodyPr>
          <a:lstStyle/>
          <a:p>
            <a:pPr algn="ctr"/>
            <a:r>
              <a:rPr lang="ru-RU" sz="2000" b="1" dirty="0" smtClean="0">
                <a:solidFill>
                  <a:schemeClr val="accent2">
                    <a:lumMod val="50000"/>
                  </a:schemeClr>
                </a:solidFill>
                <a:latin typeface="Book Antiqua" pitchFamily="18" charset="0"/>
              </a:rPr>
              <a:t>Договор</a:t>
            </a:r>
          </a:p>
          <a:p>
            <a:pPr algn="ctr"/>
            <a:r>
              <a:rPr lang="ru-RU" sz="2000" b="1" dirty="0" smtClean="0">
                <a:solidFill>
                  <a:schemeClr val="accent2">
                    <a:lumMod val="50000"/>
                  </a:schemeClr>
                </a:solidFill>
                <a:latin typeface="Book Antiqua" pitchFamily="18" charset="0"/>
              </a:rPr>
              <a:t>БЕЗОТЗЫВНОГО</a:t>
            </a:r>
          </a:p>
          <a:p>
            <a:pPr algn="ctr"/>
            <a:r>
              <a:rPr lang="ru-RU" sz="2000" b="1" dirty="0" smtClean="0">
                <a:solidFill>
                  <a:schemeClr val="accent2">
                    <a:lumMod val="50000"/>
                  </a:schemeClr>
                </a:solidFill>
                <a:latin typeface="Book Antiqua" pitchFamily="18" charset="0"/>
              </a:rPr>
              <a:t>Банковского </a:t>
            </a:r>
          </a:p>
          <a:p>
            <a:pPr algn="ctr"/>
            <a:r>
              <a:rPr lang="ru-RU" sz="2000" b="1" dirty="0" smtClean="0">
                <a:solidFill>
                  <a:schemeClr val="accent2">
                    <a:lumMod val="50000"/>
                  </a:schemeClr>
                </a:solidFill>
                <a:latin typeface="Book Antiqua" pitchFamily="18" charset="0"/>
              </a:rPr>
              <a:t>Вклада </a:t>
            </a:r>
            <a:endParaRPr lang="ru-RU" sz="2000" b="1" dirty="0">
              <a:solidFill>
                <a:schemeClr val="accent2">
                  <a:lumMod val="50000"/>
                </a:schemeClr>
              </a:solidFill>
              <a:latin typeface="Book Antiqua" pitchFamily="18" charset="0"/>
            </a:endParaRPr>
          </a:p>
        </p:txBody>
      </p:sp>
      <p:sp>
        <p:nvSpPr>
          <p:cNvPr id="15" name="TextBox 14"/>
          <p:cNvSpPr txBox="1"/>
          <p:nvPr/>
        </p:nvSpPr>
        <p:spPr>
          <a:xfrm rot="1076990">
            <a:off x="6500460" y="2923177"/>
            <a:ext cx="2346960" cy="1569660"/>
          </a:xfrm>
          <a:prstGeom prst="rect">
            <a:avLst/>
          </a:prstGeom>
          <a:noFill/>
        </p:spPr>
        <p:txBody>
          <a:bodyPr wrap="square" rtlCol="0">
            <a:spAutoFit/>
          </a:bodyPr>
          <a:lstStyle/>
          <a:p>
            <a:pPr algn="ctr"/>
            <a:r>
              <a:rPr lang="ru-RU" sz="2000" b="1" dirty="0" smtClean="0">
                <a:solidFill>
                  <a:schemeClr val="accent2">
                    <a:lumMod val="50000"/>
                  </a:schemeClr>
                </a:solidFill>
                <a:latin typeface="Book Antiqua" pitchFamily="18" charset="0"/>
              </a:rPr>
              <a:t>Договор</a:t>
            </a:r>
          </a:p>
          <a:p>
            <a:pPr algn="ctr"/>
            <a:r>
              <a:rPr lang="ru-RU" sz="2000" b="1" dirty="0" smtClean="0">
                <a:solidFill>
                  <a:schemeClr val="accent2">
                    <a:lumMod val="50000"/>
                  </a:schemeClr>
                </a:solidFill>
                <a:latin typeface="Book Antiqua" pitchFamily="18" charset="0"/>
              </a:rPr>
              <a:t>ОТЗЫВНОГО</a:t>
            </a:r>
          </a:p>
          <a:p>
            <a:pPr algn="ctr"/>
            <a:r>
              <a:rPr lang="ru-RU" sz="2000" b="1" dirty="0" smtClean="0">
                <a:solidFill>
                  <a:schemeClr val="accent2">
                    <a:lumMod val="50000"/>
                  </a:schemeClr>
                </a:solidFill>
                <a:latin typeface="Book Antiqua" pitchFamily="18" charset="0"/>
              </a:rPr>
              <a:t>Банковского </a:t>
            </a:r>
          </a:p>
          <a:p>
            <a:pPr algn="ctr"/>
            <a:r>
              <a:rPr lang="ru-RU" sz="2000" b="1" dirty="0" smtClean="0">
                <a:solidFill>
                  <a:schemeClr val="accent2">
                    <a:lumMod val="50000"/>
                  </a:schemeClr>
                </a:solidFill>
                <a:latin typeface="Book Antiqua" pitchFamily="18" charset="0"/>
              </a:rPr>
              <a:t>Вклада </a:t>
            </a:r>
          </a:p>
          <a:p>
            <a:endParaRPr lang="ru-RU" dirty="0"/>
          </a:p>
        </p:txBody>
      </p:sp>
      <p:grpSp>
        <p:nvGrpSpPr>
          <p:cNvPr id="16" name="Группа 15"/>
          <p:cNvGrpSpPr/>
          <p:nvPr/>
        </p:nvGrpSpPr>
        <p:grpSpPr>
          <a:xfrm>
            <a:off x="5563628" y="1323140"/>
            <a:ext cx="1341120" cy="1005840"/>
            <a:chOff x="5471160" y="1569720"/>
            <a:chExt cx="1341120" cy="1005840"/>
          </a:xfrm>
        </p:grpSpPr>
        <p:sp>
          <p:nvSpPr>
            <p:cNvPr id="17" name="Выноска-облако 16"/>
            <p:cNvSpPr/>
            <p:nvPr/>
          </p:nvSpPr>
          <p:spPr>
            <a:xfrm rot="1400042">
              <a:off x="5471160" y="1569720"/>
              <a:ext cx="1341120" cy="1005840"/>
            </a:xfrm>
            <a:prstGeom prst="cloudCallout">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p:cNvSpPr txBox="1"/>
            <p:nvPr/>
          </p:nvSpPr>
          <p:spPr>
            <a:xfrm>
              <a:off x="5715000" y="1859280"/>
              <a:ext cx="1036320" cy="369332"/>
            </a:xfrm>
            <a:prstGeom prst="rect">
              <a:avLst/>
            </a:prstGeom>
            <a:noFill/>
          </p:spPr>
          <p:txBody>
            <a:bodyPr wrap="square" rtlCol="0">
              <a:spAutoFit/>
            </a:bodyPr>
            <a:lstStyle/>
            <a:p>
              <a:r>
                <a:rPr lang="ru-RU" sz="1800" dirty="0" smtClean="0"/>
                <a:t>Хм…?!</a:t>
              </a:r>
              <a:endParaRPr lang="ru-RU" sz="1800" dirty="0"/>
            </a:p>
          </p:txBody>
        </p:sp>
      </p:grpSp>
      <p:sp>
        <p:nvSpPr>
          <p:cNvPr id="19" name="TextBox 18"/>
          <p:cNvSpPr txBox="1"/>
          <p:nvPr/>
        </p:nvSpPr>
        <p:spPr>
          <a:xfrm rot="20425154">
            <a:off x="2011680" y="4465320"/>
            <a:ext cx="3154680" cy="338554"/>
          </a:xfrm>
          <a:prstGeom prst="rect">
            <a:avLst/>
          </a:prstGeom>
          <a:noFill/>
        </p:spPr>
        <p:txBody>
          <a:bodyPr wrap="square" rtlCol="0">
            <a:spAutoFit/>
          </a:bodyPr>
          <a:lstStyle/>
          <a:p>
            <a:r>
              <a:rPr lang="ru-RU" dirty="0" smtClean="0"/>
              <a:t>Досрочно вернуть </a:t>
            </a:r>
            <a:endParaRPr lang="ru-RU" dirty="0"/>
          </a:p>
        </p:txBody>
      </p:sp>
      <p:sp>
        <p:nvSpPr>
          <p:cNvPr id="20" name="TextBox 19"/>
          <p:cNvSpPr txBox="1"/>
          <p:nvPr/>
        </p:nvSpPr>
        <p:spPr>
          <a:xfrm rot="1297715">
            <a:off x="6317580" y="4984336"/>
            <a:ext cx="3154680" cy="338554"/>
          </a:xfrm>
          <a:prstGeom prst="rect">
            <a:avLst/>
          </a:prstGeom>
          <a:noFill/>
        </p:spPr>
        <p:txBody>
          <a:bodyPr wrap="square" rtlCol="0">
            <a:spAutoFit/>
          </a:bodyPr>
          <a:lstStyle/>
          <a:p>
            <a:r>
              <a:rPr lang="ru-RU" dirty="0" smtClean="0"/>
              <a:t>Досрочно вернуть </a:t>
            </a:r>
            <a:endParaRPr lang="ru-RU" dirty="0"/>
          </a:p>
        </p:txBody>
      </p:sp>
      <p:pic>
        <p:nvPicPr>
          <p:cNvPr id="5125" name="Picture 5" descr="C:\Users\Natallia\Desktop\ПРАКТИКА\презент Зачем быть финанс грам\иконки 2\гал.png"/>
          <p:cNvPicPr>
            <a:picLocks noChangeAspect="1" noChangeArrowheads="1"/>
          </p:cNvPicPr>
          <p:nvPr/>
        </p:nvPicPr>
        <p:blipFill>
          <a:blip r:embed="rId6"/>
          <a:srcRect/>
          <a:stretch>
            <a:fillRect/>
          </a:stretch>
        </p:blipFill>
        <p:spPr bwMode="auto">
          <a:xfrm rot="1381717">
            <a:off x="5558160" y="3623179"/>
            <a:ext cx="1934532" cy="1318476"/>
          </a:xfrm>
          <a:prstGeom prst="rect">
            <a:avLst/>
          </a:prstGeom>
          <a:noFill/>
        </p:spPr>
      </p:pic>
      <p:pic>
        <p:nvPicPr>
          <p:cNvPr id="5126" name="Picture 6" descr="C:\Users\Natallia\Desktop\ПРАКТИКА\презент Зачем быть финанс грам\иконки 2\кр.png"/>
          <p:cNvPicPr>
            <a:picLocks noChangeAspect="1" noChangeArrowheads="1"/>
          </p:cNvPicPr>
          <p:nvPr/>
        </p:nvPicPr>
        <p:blipFill>
          <a:blip r:embed="rId7"/>
          <a:srcRect/>
          <a:stretch>
            <a:fillRect/>
          </a:stretch>
        </p:blipFill>
        <p:spPr bwMode="auto">
          <a:xfrm rot="20376564">
            <a:off x="1611612" y="4633586"/>
            <a:ext cx="1289403" cy="1101365"/>
          </a:xfrm>
          <a:prstGeom prst="rect">
            <a:avLst/>
          </a:prstGeom>
          <a:noFill/>
        </p:spPr>
      </p:pic>
      <p:pic>
        <p:nvPicPr>
          <p:cNvPr id="5127" name="Picture 7" descr="C:\Users\Natallia\Desktop\ПРАКТИКА\презент Зачем быть финанс грам\человечи\парень1 (2).png"/>
          <p:cNvPicPr>
            <a:picLocks noChangeAspect="1" noChangeArrowheads="1"/>
          </p:cNvPicPr>
          <p:nvPr/>
        </p:nvPicPr>
        <p:blipFill>
          <a:blip r:embed="rId8"/>
          <a:srcRect/>
          <a:stretch>
            <a:fillRect/>
          </a:stretch>
        </p:blipFill>
        <p:spPr bwMode="auto">
          <a:xfrm>
            <a:off x="4093185" y="1388816"/>
            <a:ext cx="1530032" cy="4729938"/>
          </a:xfrm>
          <a:prstGeom prst="rect">
            <a:avLst/>
          </a:prstGeom>
          <a:noFill/>
        </p:spPr>
      </p:pic>
      <p:sp>
        <p:nvSpPr>
          <p:cNvPr id="21" name="TextBox 20"/>
          <p:cNvSpPr txBox="1"/>
          <p:nvPr/>
        </p:nvSpPr>
        <p:spPr>
          <a:xfrm>
            <a:off x="910235" y="6300627"/>
            <a:ext cx="8068234" cy="400110"/>
          </a:xfrm>
          <a:prstGeom prst="rect">
            <a:avLst/>
          </a:prstGeom>
          <a:noFill/>
        </p:spPr>
        <p:txBody>
          <a:bodyPr wrap="none" rtlCol="0">
            <a:spAutoFit/>
          </a:bodyPr>
          <a:lstStyle/>
          <a:p>
            <a:r>
              <a:rPr lang="ru-RU" sz="2000" b="1" dirty="0" smtClean="0">
                <a:solidFill>
                  <a:schemeClr val="accent1">
                    <a:lumMod val="75000"/>
                  </a:schemeClr>
                </a:solidFill>
                <a:latin typeface="Book Antiqua" pitchFamily="18" charset="0"/>
                <a:sym typeface="Calibri"/>
              </a:rPr>
              <a:t>По безотзывным вкладам доходность выше, чем по отзывным</a:t>
            </a:r>
          </a:p>
        </p:txBody>
      </p:sp>
      <p:sp>
        <p:nvSpPr>
          <p:cNvPr id="22" name="Скругленный прямоугольник 21"/>
          <p:cNvSpPr/>
          <p:nvPr/>
        </p:nvSpPr>
        <p:spPr>
          <a:xfrm>
            <a:off x="196021" y="6205591"/>
            <a:ext cx="9480885" cy="51370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2000"/>
                            </p:stCondLst>
                            <p:childTnLst>
                              <p:par>
                                <p:cTn id="9" presetID="6" presetClass="emph" presetSubtype="0" autoRev="1" fill="hold" nodeType="afterEffect">
                                  <p:stCondLst>
                                    <p:cond delay="0"/>
                                  </p:stCondLst>
                                  <p:childTnLst>
                                    <p:animScale>
                                      <p:cBhvr>
                                        <p:cTn id="10" dur="1000" fill="hold"/>
                                        <p:tgtEl>
                                          <p:spTgt spid="5126"/>
                                        </p:tgtEl>
                                      </p:cBhvr>
                                      <p:by x="150000" y="150000"/>
                                    </p:animScale>
                                  </p:childTnLst>
                                </p:cTn>
                              </p:par>
                            </p:childTnLst>
                          </p:cTn>
                        </p:par>
                        <p:par>
                          <p:cTn id="11" fill="hold">
                            <p:stCondLst>
                              <p:cond delay="4000"/>
                            </p:stCondLst>
                            <p:childTnLst>
                              <p:par>
                                <p:cTn id="12" presetID="6" presetClass="emph" presetSubtype="0" autoRev="1" fill="hold" nodeType="afterEffect">
                                  <p:stCondLst>
                                    <p:cond delay="0"/>
                                  </p:stCondLst>
                                  <p:childTnLst>
                                    <p:animScale>
                                      <p:cBhvr>
                                        <p:cTn id="13" dur="1000" fill="hold"/>
                                        <p:tgtEl>
                                          <p:spTgt spid="51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0242" name="Заголовок 1"/>
          <p:cNvSpPr txBox="1">
            <a:spLocks noGrp="1"/>
          </p:cNvSpPr>
          <p:nvPr>
            <p:ph type="title"/>
          </p:nvPr>
        </p:nvSpPr>
        <p:spPr>
          <a:xfrm>
            <a:off x="-59960" y="185226"/>
            <a:ext cx="8915400" cy="1143000"/>
          </a:xfrm>
        </p:spPr>
        <p:txBody>
          <a:bodyPr/>
          <a:lstStyle/>
          <a:p>
            <a:pPr>
              <a:spcBef>
                <a:spcPct val="0"/>
              </a:spcBef>
              <a:spcAft>
                <a:spcPct val="0"/>
              </a:spcAft>
              <a:buFont typeface="Calibri" pitchFamily="34" charset="0"/>
              <a:buNone/>
            </a:pPr>
            <a:r>
              <a:rPr lang="ru-RU" sz="3400" b="1" dirty="0" smtClean="0">
                <a:solidFill>
                  <a:srgbClr val="953735"/>
                </a:solidFill>
                <a:latin typeface="Book Antiqua" pitchFamily="18" charset="0"/>
                <a:cs typeface="Calibri" pitchFamily="34" charset="0"/>
                <a:sym typeface="Arial" charset="0"/>
              </a:rPr>
              <a:t>НАЛОГ НА ПРОЦЕНТНЫЕ ДОХОДЫ </a:t>
            </a:r>
          </a:p>
        </p:txBody>
      </p:sp>
      <p:sp>
        <p:nvSpPr>
          <p:cNvPr id="24" name="TextBox 23"/>
          <p:cNvSpPr txBox="1"/>
          <p:nvPr/>
        </p:nvSpPr>
        <p:spPr>
          <a:xfrm>
            <a:off x="195209" y="6304547"/>
            <a:ext cx="9421402"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Проценты по «длинным» депозитам не облагаются подоходным налогом</a:t>
            </a:r>
          </a:p>
        </p:txBody>
      </p:sp>
      <p:grpSp>
        <p:nvGrpSpPr>
          <p:cNvPr id="22" name="Группа 21"/>
          <p:cNvGrpSpPr/>
          <p:nvPr/>
        </p:nvGrpSpPr>
        <p:grpSpPr>
          <a:xfrm>
            <a:off x="656149" y="2763974"/>
            <a:ext cx="3462728" cy="3440244"/>
            <a:chOff x="479686" y="3132943"/>
            <a:chExt cx="3462728" cy="3440244"/>
          </a:xfrm>
        </p:grpSpPr>
        <p:grpSp>
          <p:nvGrpSpPr>
            <p:cNvPr id="15" name="Группа 14"/>
            <p:cNvGrpSpPr/>
            <p:nvPr/>
          </p:nvGrpSpPr>
          <p:grpSpPr>
            <a:xfrm>
              <a:off x="479686" y="3162925"/>
              <a:ext cx="3462728" cy="3410262"/>
              <a:chOff x="479686" y="3162925"/>
              <a:chExt cx="3462728" cy="3410262"/>
            </a:xfrm>
          </p:grpSpPr>
          <p:sp>
            <p:nvSpPr>
              <p:cNvPr id="10" name="Овал 9"/>
              <p:cNvSpPr/>
              <p:nvPr/>
            </p:nvSpPr>
            <p:spPr>
              <a:xfrm>
                <a:off x="479686" y="3162925"/>
                <a:ext cx="3462728" cy="341026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150" name="Picture 6" descr="C:\Users\Natallia\Desktop\ПРАКТИКА\презент Зачем быть финанс грам\иконки 2\НАЛОГ5468798.png"/>
              <p:cNvPicPr>
                <a:picLocks noChangeAspect="1" noChangeArrowheads="1"/>
              </p:cNvPicPr>
              <p:nvPr/>
            </p:nvPicPr>
            <p:blipFill>
              <a:blip r:embed="rId4"/>
              <a:srcRect/>
              <a:stretch>
                <a:fillRect/>
              </a:stretch>
            </p:blipFill>
            <p:spPr bwMode="auto">
              <a:xfrm>
                <a:off x="1191098" y="3207893"/>
                <a:ext cx="2031110" cy="2338467"/>
              </a:xfrm>
              <a:prstGeom prst="rect">
                <a:avLst/>
              </a:prstGeom>
              <a:noFill/>
            </p:spPr>
          </p:pic>
          <p:sp>
            <p:nvSpPr>
              <p:cNvPr id="13" name="TextBox 12"/>
              <p:cNvSpPr txBox="1"/>
              <p:nvPr/>
            </p:nvSpPr>
            <p:spPr>
              <a:xfrm>
                <a:off x="1279164" y="5561351"/>
                <a:ext cx="1986441" cy="830997"/>
              </a:xfrm>
              <a:prstGeom prst="rect">
                <a:avLst/>
              </a:prstGeom>
              <a:noFill/>
            </p:spPr>
            <p:txBody>
              <a:bodyPr wrap="none" rtlCol="0">
                <a:spAutoFit/>
              </a:bodyPr>
              <a:lstStyle/>
              <a:p>
                <a:pPr algn="ctr"/>
                <a:r>
                  <a:rPr lang="ru-RU" sz="2400" b="1" dirty="0" smtClean="0">
                    <a:solidFill>
                      <a:schemeClr val="tx2">
                        <a:lumMod val="75000"/>
                      </a:schemeClr>
                    </a:solidFill>
                    <a:latin typeface="Book Antiqua" pitchFamily="18" charset="0"/>
                  </a:rPr>
                  <a:t>Вклад </a:t>
                </a:r>
                <a:endParaRPr lang="en-US" sz="2400" b="1" dirty="0" smtClean="0">
                  <a:solidFill>
                    <a:schemeClr val="tx2">
                      <a:lumMod val="75000"/>
                    </a:schemeClr>
                  </a:solidFill>
                  <a:latin typeface="Book Antiqua" pitchFamily="18" charset="0"/>
                </a:endParaRPr>
              </a:p>
              <a:p>
                <a:pPr algn="ctr"/>
                <a:r>
                  <a:rPr lang="ru-RU" sz="2400" b="1" dirty="0" smtClean="0">
                    <a:solidFill>
                      <a:schemeClr val="tx2">
                        <a:lumMod val="75000"/>
                      </a:schemeClr>
                    </a:solidFill>
                    <a:latin typeface="Book Antiqua" pitchFamily="18" charset="0"/>
                  </a:rPr>
                  <a:t>более 1 года</a:t>
                </a:r>
                <a:endParaRPr lang="ru-RU" sz="2400" b="1" dirty="0">
                  <a:solidFill>
                    <a:schemeClr val="tx2">
                      <a:lumMod val="75000"/>
                    </a:schemeClr>
                  </a:solidFill>
                  <a:latin typeface="Book Antiqua" pitchFamily="18" charset="0"/>
                </a:endParaRPr>
              </a:p>
            </p:txBody>
          </p:sp>
        </p:grpSp>
        <p:sp>
          <p:nvSpPr>
            <p:cNvPr id="18" name="Стрелка вправо 17"/>
            <p:cNvSpPr/>
            <p:nvPr/>
          </p:nvSpPr>
          <p:spPr>
            <a:xfrm rot="18932452">
              <a:off x="3177916" y="3132943"/>
              <a:ext cx="734518" cy="359764"/>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23" name="Группа 22"/>
          <p:cNvGrpSpPr/>
          <p:nvPr/>
        </p:nvGrpSpPr>
        <p:grpSpPr>
          <a:xfrm>
            <a:off x="5605665" y="2796457"/>
            <a:ext cx="3477662" cy="3410262"/>
            <a:chOff x="5653792" y="3165425"/>
            <a:chExt cx="3477662" cy="3410262"/>
          </a:xfrm>
        </p:grpSpPr>
        <p:grpSp>
          <p:nvGrpSpPr>
            <p:cNvPr id="20" name="Группа 19"/>
            <p:cNvGrpSpPr/>
            <p:nvPr/>
          </p:nvGrpSpPr>
          <p:grpSpPr>
            <a:xfrm>
              <a:off x="5668726" y="3165425"/>
              <a:ext cx="3462728" cy="3410262"/>
              <a:chOff x="5668726" y="3165425"/>
              <a:chExt cx="3462728" cy="3410262"/>
            </a:xfrm>
          </p:grpSpPr>
          <p:sp>
            <p:nvSpPr>
              <p:cNvPr id="11" name="Овал 10"/>
              <p:cNvSpPr/>
              <p:nvPr/>
            </p:nvSpPr>
            <p:spPr>
              <a:xfrm>
                <a:off x="5668726" y="3165425"/>
                <a:ext cx="3462728" cy="341026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6542099" y="5563851"/>
                <a:ext cx="1842171" cy="830997"/>
              </a:xfrm>
              <a:prstGeom prst="rect">
                <a:avLst/>
              </a:prstGeom>
              <a:noFill/>
            </p:spPr>
            <p:txBody>
              <a:bodyPr wrap="none" rtlCol="0">
                <a:spAutoFit/>
              </a:bodyPr>
              <a:lstStyle/>
              <a:p>
                <a:pPr algn="ctr"/>
                <a:r>
                  <a:rPr lang="ru-RU" sz="2400" b="1" dirty="0" smtClean="0">
                    <a:solidFill>
                      <a:schemeClr val="tx2">
                        <a:lumMod val="75000"/>
                      </a:schemeClr>
                    </a:solidFill>
                    <a:latin typeface="Book Antiqua" pitchFamily="18" charset="0"/>
                  </a:rPr>
                  <a:t>Вклад</a:t>
                </a:r>
                <a:endParaRPr lang="en-US" sz="2400" b="1" dirty="0" smtClean="0">
                  <a:solidFill>
                    <a:schemeClr val="tx2">
                      <a:lumMod val="75000"/>
                    </a:schemeClr>
                  </a:solidFill>
                  <a:latin typeface="Book Antiqua" pitchFamily="18" charset="0"/>
                </a:endParaRPr>
              </a:p>
              <a:p>
                <a:r>
                  <a:rPr lang="ru-RU" sz="2400" b="1" dirty="0" smtClean="0">
                    <a:solidFill>
                      <a:schemeClr val="tx2">
                        <a:lumMod val="75000"/>
                      </a:schemeClr>
                    </a:solidFill>
                    <a:latin typeface="Book Antiqua" pitchFamily="18" charset="0"/>
                  </a:rPr>
                  <a:t>более 2 лет</a:t>
                </a:r>
                <a:endParaRPr lang="ru-RU" sz="2400" b="1" dirty="0">
                  <a:solidFill>
                    <a:schemeClr val="tx2">
                      <a:lumMod val="75000"/>
                    </a:schemeClr>
                  </a:solidFill>
                  <a:latin typeface="Book Antiqua" pitchFamily="18" charset="0"/>
                </a:endParaRPr>
              </a:p>
            </p:txBody>
          </p:sp>
          <p:pic>
            <p:nvPicPr>
              <p:cNvPr id="6151" name="Picture 7" descr="C:\Users\Natallia\Desktop\ПРАКТИКА\презент Зачем быть финанс грам\иконки 2\НАЛОГ87655165.png"/>
              <p:cNvPicPr>
                <a:picLocks noChangeAspect="1" noChangeArrowheads="1"/>
              </p:cNvPicPr>
              <p:nvPr/>
            </p:nvPicPr>
            <p:blipFill>
              <a:blip r:embed="rId5"/>
              <a:srcRect/>
              <a:stretch>
                <a:fillRect/>
              </a:stretch>
            </p:blipFill>
            <p:spPr bwMode="auto">
              <a:xfrm>
                <a:off x="6395054" y="3267856"/>
                <a:ext cx="2029418" cy="2263515"/>
              </a:xfrm>
              <a:prstGeom prst="rect">
                <a:avLst/>
              </a:prstGeom>
              <a:noFill/>
            </p:spPr>
          </p:pic>
        </p:grpSp>
        <p:sp>
          <p:nvSpPr>
            <p:cNvPr id="19" name="Стрелка вправо 18"/>
            <p:cNvSpPr/>
            <p:nvPr/>
          </p:nvSpPr>
          <p:spPr>
            <a:xfrm rot="13451671">
              <a:off x="5653792" y="3210393"/>
              <a:ext cx="734518" cy="359764"/>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31" name="Скругленный прямоугольник 30"/>
          <p:cNvSpPr/>
          <p:nvPr/>
        </p:nvSpPr>
        <p:spPr>
          <a:xfrm>
            <a:off x="164387" y="6267236"/>
            <a:ext cx="9554966" cy="50621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25" name="Группа 24"/>
          <p:cNvGrpSpPr/>
          <p:nvPr/>
        </p:nvGrpSpPr>
        <p:grpSpPr>
          <a:xfrm>
            <a:off x="2668249" y="1331495"/>
            <a:ext cx="4085477" cy="1347537"/>
            <a:chOff x="2668249" y="1331495"/>
            <a:chExt cx="4085477" cy="1347537"/>
          </a:xfrm>
        </p:grpSpPr>
        <p:grpSp>
          <p:nvGrpSpPr>
            <p:cNvPr id="21" name="Группа 20"/>
            <p:cNvGrpSpPr/>
            <p:nvPr/>
          </p:nvGrpSpPr>
          <p:grpSpPr>
            <a:xfrm>
              <a:off x="2668249" y="1469037"/>
              <a:ext cx="4085477" cy="1167278"/>
              <a:chOff x="2668249" y="1469036"/>
              <a:chExt cx="4302178" cy="1229193"/>
            </a:xfrm>
          </p:grpSpPr>
          <p:sp>
            <p:nvSpPr>
              <p:cNvPr id="16" name="Овал 15"/>
              <p:cNvSpPr/>
              <p:nvPr/>
            </p:nvSpPr>
            <p:spPr>
              <a:xfrm>
                <a:off x="2668249" y="1469036"/>
                <a:ext cx="4302178" cy="122919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p:cNvSpPr txBox="1"/>
              <p:nvPr/>
            </p:nvSpPr>
            <p:spPr>
              <a:xfrm>
                <a:off x="3567659" y="1678898"/>
                <a:ext cx="2863121" cy="707886"/>
              </a:xfrm>
              <a:prstGeom prst="rect">
                <a:avLst/>
              </a:prstGeom>
              <a:noFill/>
            </p:spPr>
            <p:txBody>
              <a:bodyPr wrap="square" rtlCol="0">
                <a:spAutoFit/>
              </a:bodyPr>
              <a:lstStyle/>
              <a:p>
                <a:r>
                  <a:rPr lang="ru-RU" sz="4000" dirty="0" smtClean="0">
                    <a:solidFill>
                      <a:schemeClr val="bg2">
                        <a:lumMod val="50000"/>
                      </a:schemeClr>
                    </a:solidFill>
                    <a:latin typeface="Book Antiqua" pitchFamily="18" charset="0"/>
                  </a:rPr>
                  <a:t>НАЛОГИ</a:t>
                </a:r>
                <a:endParaRPr lang="ru-RU" sz="4000" dirty="0">
                  <a:solidFill>
                    <a:schemeClr val="bg2">
                      <a:lumMod val="50000"/>
                    </a:schemeClr>
                  </a:solidFill>
                  <a:latin typeface="Book Antiqua" pitchFamily="18" charset="0"/>
                </a:endParaRPr>
              </a:p>
            </p:txBody>
          </p:sp>
        </p:grpSp>
        <p:cxnSp>
          <p:nvCxnSpPr>
            <p:cNvPr id="33" name="Прямая соединительная линия 32"/>
            <p:cNvCxnSpPr/>
            <p:nvPr/>
          </p:nvCxnSpPr>
          <p:spPr>
            <a:xfrm>
              <a:off x="3144253" y="1411705"/>
              <a:ext cx="3160294" cy="113899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flipH="1">
              <a:off x="3288632" y="1331495"/>
              <a:ext cx="2775284" cy="1347537"/>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2"/>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3"/>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6" name="Shape 383"/>
          <p:cNvSpPr txBox="1">
            <a:spLocks/>
          </p:cNvSpPr>
          <p:nvPr/>
        </p:nvSpPr>
        <p:spPr bwMode="auto">
          <a:xfrm>
            <a:off x="1322718" y="-48126"/>
            <a:ext cx="6215327" cy="1471084"/>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20000"/>
              </a:lnSpc>
              <a:spcBef>
                <a:spcPct val="0"/>
              </a:spcBef>
              <a:spcAft>
                <a:spcPct val="0"/>
              </a:spcAft>
              <a:buClr>
                <a:srgbClr val="000000"/>
              </a:buClr>
              <a:buSzPct val="25000"/>
              <a:buFont typeface="Calibri" pitchFamily="34" charset="0"/>
              <a:buNone/>
              <a:tabLst/>
              <a:defRPr/>
            </a:pPr>
            <a:r>
              <a:rPr lang="ru-RU" altLang="ru-RU" sz="3600" b="1" kern="0" dirty="0" smtClean="0">
                <a:solidFill>
                  <a:schemeClr val="accent2">
                    <a:lumMod val="75000"/>
                  </a:schemeClr>
                </a:solidFill>
                <a:latin typeface="Book Antiqua" pitchFamily="18" charset="0"/>
                <a:ea typeface="Arial"/>
              </a:rPr>
              <a:t>ИНТЕРНЕТ-ДЕПОЗИТ</a:t>
            </a:r>
            <a:endParaRPr kumimoji="0" lang="en-US" altLang="ru-RU" sz="3600" b="1" i="0" u="none" strike="noStrike" kern="0" cap="none" spc="0" normalizeH="0" baseline="0" noProof="0" dirty="0" smtClean="0">
              <a:ln>
                <a:noFill/>
              </a:ln>
              <a:solidFill>
                <a:schemeClr val="accent2">
                  <a:lumMod val="75000"/>
                </a:schemeClr>
              </a:solidFill>
              <a:effectLst/>
              <a:uLnTx/>
              <a:uFillTx/>
              <a:latin typeface="Book Antiqua" pitchFamily="18" charset="0"/>
              <a:ea typeface="Arial"/>
              <a:cs typeface="Arial" charset="0"/>
              <a:sym typeface="Georgia" pitchFamily="18" charset="0"/>
            </a:endParaRPr>
          </a:p>
        </p:txBody>
      </p:sp>
      <p:sp>
        <p:nvSpPr>
          <p:cNvPr id="7" name="Скругленный прямоугольник 6"/>
          <p:cNvSpPr/>
          <p:nvPr/>
        </p:nvSpPr>
        <p:spPr>
          <a:xfrm>
            <a:off x="328773" y="5919537"/>
            <a:ext cx="9359757" cy="818699"/>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C:\Users\Natallia\Desktop\ПРАКТИКА\презент Зачем быть финанс грам\человечи\ноут.png"/>
          <p:cNvPicPr>
            <a:picLocks noChangeAspect="1" noChangeArrowheads="1"/>
          </p:cNvPicPr>
          <p:nvPr/>
        </p:nvPicPr>
        <p:blipFill>
          <a:blip r:embed="rId4"/>
          <a:srcRect/>
          <a:stretch>
            <a:fillRect/>
          </a:stretch>
        </p:blipFill>
        <p:spPr bwMode="auto">
          <a:xfrm>
            <a:off x="6706499" y="1602678"/>
            <a:ext cx="3064044" cy="4250070"/>
          </a:xfrm>
          <a:prstGeom prst="rect">
            <a:avLst/>
          </a:prstGeom>
          <a:noFill/>
        </p:spPr>
      </p:pic>
      <p:sp>
        <p:nvSpPr>
          <p:cNvPr id="9" name="TextBox 8"/>
          <p:cNvSpPr txBox="1"/>
          <p:nvPr/>
        </p:nvSpPr>
        <p:spPr>
          <a:xfrm>
            <a:off x="64168" y="5973652"/>
            <a:ext cx="9906000" cy="707886"/>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sym typeface="Calibri"/>
              </a:rPr>
              <a:t>Подключиться к системе Интернет-банкинг можно как в  учреждениях банка, так и дистанционно на официальных сайтах банков.</a:t>
            </a:r>
            <a:endParaRPr lang="ru-RU" sz="2000" b="1" dirty="0">
              <a:solidFill>
                <a:schemeClr val="accent1">
                  <a:lumMod val="75000"/>
                </a:schemeClr>
              </a:solidFill>
              <a:latin typeface="Book Antiqua" pitchFamily="18" charset="0"/>
              <a:sym typeface="Calibri"/>
            </a:endParaRPr>
          </a:p>
        </p:txBody>
      </p:sp>
      <p:grpSp>
        <p:nvGrpSpPr>
          <p:cNvPr id="13" name="Группа 12"/>
          <p:cNvGrpSpPr/>
          <p:nvPr/>
        </p:nvGrpSpPr>
        <p:grpSpPr>
          <a:xfrm>
            <a:off x="3616503" y="1564704"/>
            <a:ext cx="3373997" cy="2586055"/>
            <a:chOff x="801949" y="2185325"/>
            <a:chExt cx="5178724" cy="3220954"/>
          </a:xfrm>
        </p:grpSpPr>
        <p:grpSp>
          <p:nvGrpSpPr>
            <p:cNvPr id="14" name="Группа 13"/>
            <p:cNvGrpSpPr/>
            <p:nvPr/>
          </p:nvGrpSpPr>
          <p:grpSpPr>
            <a:xfrm>
              <a:off x="801949" y="2185325"/>
              <a:ext cx="5178724" cy="3220954"/>
              <a:chOff x="832771" y="2257244"/>
              <a:chExt cx="5178724" cy="3220954"/>
            </a:xfrm>
            <a:solidFill>
              <a:schemeClr val="accent5">
                <a:lumMod val="20000"/>
                <a:lumOff val="80000"/>
              </a:schemeClr>
            </a:solidFill>
          </p:grpSpPr>
          <p:sp>
            <p:nvSpPr>
              <p:cNvPr id="11" name="Облако 10"/>
              <p:cNvSpPr/>
              <p:nvPr/>
            </p:nvSpPr>
            <p:spPr>
              <a:xfrm rot="928177">
                <a:off x="832771" y="2257244"/>
                <a:ext cx="5178724" cy="3220954"/>
              </a:xfrm>
              <a:prstGeom prst="cloud">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234162" y="3050703"/>
                <a:ext cx="4283242" cy="584775"/>
              </a:xfrm>
              <a:prstGeom prst="rect">
                <a:avLst/>
              </a:prstGeom>
              <a:grpFill/>
            </p:spPr>
            <p:txBody>
              <a:bodyPr wrap="square" rtlCol="0">
                <a:spAutoFit/>
              </a:bodyPr>
              <a:lstStyle/>
              <a:p>
                <a:pPr algn="ctr"/>
                <a:endParaRPr lang="ru-RU" dirty="0" smtClean="0">
                  <a:solidFill>
                    <a:schemeClr val="tx1"/>
                  </a:solidFill>
                  <a:latin typeface="Calibri"/>
                  <a:ea typeface="Calibri"/>
                  <a:cs typeface="Calibri"/>
                  <a:sym typeface="Calibri"/>
                </a:endParaRPr>
              </a:p>
              <a:p>
                <a:endParaRPr lang="ru-RU" dirty="0"/>
              </a:p>
            </p:txBody>
          </p:sp>
        </p:grpSp>
        <p:sp>
          <p:nvSpPr>
            <p:cNvPr id="12" name="Прямоугольник 11"/>
            <p:cNvSpPr/>
            <p:nvPr/>
          </p:nvSpPr>
          <p:spPr>
            <a:xfrm>
              <a:off x="1178085" y="2302598"/>
              <a:ext cx="4482274" cy="2261697"/>
            </a:xfrm>
            <a:prstGeom prst="rect">
              <a:avLst/>
            </a:prstGeom>
          </p:spPr>
          <p:txBody>
            <a:bodyPr wrap="square">
              <a:spAutoFit/>
            </a:bodyPr>
            <a:lstStyle/>
            <a:p>
              <a:pPr algn="ctr"/>
              <a:endParaRPr lang="ru-RU" b="1" dirty="0" smtClean="0">
                <a:solidFill>
                  <a:schemeClr val="accent1">
                    <a:lumMod val="75000"/>
                  </a:schemeClr>
                </a:solidFill>
                <a:latin typeface="Book Antiqua" pitchFamily="18" charset="0"/>
                <a:sym typeface="Calibri"/>
              </a:endParaRPr>
            </a:p>
            <a:p>
              <a:pPr algn="ctr"/>
              <a:r>
                <a:rPr lang="ru-RU" b="1" dirty="0" smtClean="0">
                  <a:solidFill>
                    <a:schemeClr val="accent1">
                      <a:lumMod val="75000"/>
                    </a:schemeClr>
                  </a:solidFill>
                  <a:latin typeface="Book Antiqua" pitchFamily="18" charset="0"/>
                  <a:sym typeface="Calibri"/>
                </a:rPr>
                <a:t>ВНИМАНИЕ! </a:t>
              </a:r>
            </a:p>
            <a:p>
              <a:pPr algn="ctr"/>
              <a:endParaRPr lang="ru-RU" b="1" dirty="0" smtClean="0">
                <a:solidFill>
                  <a:schemeClr val="accent1">
                    <a:lumMod val="75000"/>
                  </a:schemeClr>
                </a:solidFill>
                <a:latin typeface="Book Antiqua" pitchFamily="18" charset="0"/>
                <a:sym typeface="Calibri"/>
              </a:endParaRPr>
            </a:p>
            <a:p>
              <a:pPr algn="ctr"/>
              <a:r>
                <a:rPr lang="ru-RU" dirty="0" smtClean="0">
                  <a:solidFill>
                    <a:schemeClr val="accent1">
                      <a:lumMod val="75000"/>
                    </a:schemeClr>
                  </a:solidFill>
                  <a:latin typeface="Book Antiqua" pitchFamily="18" charset="0"/>
                  <a:sym typeface="Calibri"/>
                </a:rPr>
                <a:t>Доходность по Интернет-депозитам несколько выше в сравнении с обычными вкладами </a:t>
              </a:r>
            </a:p>
          </p:txBody>
        </p:sp>
      </p:grpSp>
      <p:pic>
        <p:nvPicPr>
          <p:cNvPr id="15"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02205" y="2445248"/>
            <a:ext cx="886855" cy="918941"/>
          </a:xfrm>
          <a:prstGeom prst="rect">
            <a:avLst/>
          </a:prstGeom>
          <a:noFill/>
        </p:spPr>
      </p:pic>
      <p:pic>
        <p:nvPicPr>
          <p:cNvPr id="16"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94673" y="3637051"/>
            <a:ext cx="886855" cy="918941"/>
          </a:xfrm>
          <a:prstGeom prst="rect">
            <a:avLst/>
          </a:prstGeom>
          <a:noFill/>
        </p:spPr>
      </p:pic>
      <p:pic>
        <p:nvPicPr>
          <p:cNvPr id="17"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94672" y="4931595"/>
            <a:ext cx="886855" cy="918941"/>
          </a:xfrm>
          <a:prstGeom prst="rect">
            <a:avLst/>
          </a:prstGeom>
          <a:noFill/>
        </p:spPr>
      </p:pic>
      <p:sp>
        <p:nvSpPr>
          <p:cNvPr id="18" name="Прямоугольник 17"/>
          <p:cNvSpPr/>
          <p:nvPr/>
        </p:nvSpPr>
        <p:spPr>
          <a:xfrm>
            <a:off x="1396327" y="2674097"/>
            <a:ext cx="1792478" cy="461665"/>
          </a:xfrm>
          <a:prstGeom prst="rect">
            <a:avLst/>
          </a:prstGeom>
        </p:spPr>
        <p:txBody>
          <a:bodyPr wrap="none">
            <a:spAutoFit/>
          </a:bodyPr>
          <a:lstStyle/>
          <a:p>
            <a:r>
              <a:rPr lang="ru-RU" sz="2400" b="1" dirty="0" smtClean="0">
                <a:solidFill>
                  <a:schemeClr val="accent1">
                    <a:lumMod val="75000"/>
                  </a:schemeClr>
                </a:solidFill>
                <a:latin typeface="Book Antiqua" pitchFamily="18" charset="0"/>
                <a:sym typeface="Calibri"/>
              </a:rPr>
              <a:t>открывать</a:t>
            </a:r>
            <a:endParaRPr lang="ru-RU" sz="2400" dirty="0"/>
          </a:p>
        </p:txBody>
      </p:sp>
      <p:sp>
        <p:nvSpPr>
          <p:cNvPr id="19" name="Прямоугольник 18"/>
          <p:cNvSpPr/>
          <p:nvPr/>
        </p:nvSpPr>
        <p:spPr>
          <a:xfrm>
            <a:off x="1469204" y="3845348"/>
            <a:ext cx="2321959" cy="461665"/>
          </a:xfrm>
          <a:prstGeom prst="rect">
            <a:avLst/>
          </a:prstGeom>
        </p:spPr>
        <p:txBody>
          <a:bodyPr wrap="square">
            <a:spAutoFit/>
          </a:bodyPr>
          <a:lstStyle/>
          <a:p>
            <a:r>
              <a:rPr lang="ru-RU" sz="2400" b="1" dirty="0" smtClean="0">
                <a:solidFill>
                  <a:schemeClr val="accent1">
                    <a:lumMod val="75000"/>
                  </a:schemeClr>
                </a:solidFill>
                <a:latin typeface="Book Antiqua" pitchFamily="18" charset="0"/>
                <a:sym typeface="Calibri"/>
              </a:rPr>
              <a:t>пополнять</a:t>
            </a:r>
            <a:endParaRPr lang="ru-RU" sz="2400" dirty="0"/>
          </a:p>
        </p:txBody>
      </p:sp>
      <p:sp>
        <p:nvSpPr>
          <p:cNvPr id="20" name="Прямоугольник 19"/>
          <p:cNvSpPr/>
          <p:nvPr/>
        </p:nvSpPr>
        <p:spPr>
          <a:xfrm>
            <a:off x="1504971" y="5109070"/>
            <a:ext cx="1558440" cy="461665"/>
          </a:xfrm>
          <a:prstGeom prst="rect">
            <a:avLst/>
          </a:prstGeom>
        </p:spPr>
        <p:txBody>
          <a:bodyPr wrap="none">
            <a:spAutoFit/>
          </a:bodyPr>
          <a:lstStyle/>
          <a:p>
            <a:r>
              <a:rPr lang="ru-RU" sz="2400" b="1" dirty="0" smtClean="0">
                <a:solidFill>
                  <a:schemeClr val="accent1">
                    <a:lumMod val="75000"/>
                  </a:schemeClr>
                </a:solidFill>
                <a:latin typeface="Book Antiqua" pitchFamily="18" charset="0"/>
                <a:sym typeface="Calibri"/>
              </a:rPr>
              <a:t>отзывать</a:t>
            </a:r>
            <a:endParaRPr lang="ru-RU" sz="2400" dirty="0"/>
          </a:p>
        </p:txBody>
      </p:sp>
      <p:sp>
        <p:nvSpPr>
          <p:cNvPr id="21" name="Прямоугольник 20"/>
          <p:cNvSpPr/>
          <p:nvPr/>
        </p:nvSpPr>
        <p:spPr>
          <a:xfrm>
            <a:off x="284808" y="1559412"/>
            <a:ext cx="3454792" cy="584775"/>
          </a:xfrm>
          <a:prstGeom prst="rect">
            <a:avLst/>
          </a:prstGeom>
        </p:spPr>
        <p:txBody>
          <a:bodyPr wrap="none">
            <a:spAutoFit/>
          </a:bodyPr>
          <a:lstStyle/>
          <a:p>
            <a:r>
              <a:rPr lang="ru-RU" b="1" dirty="0" smtClean="0">
                <a:solidFill>
                  <a:schemeClr val="accent1">
                    <a:lumMod val="75000"/>
                  </a:schemeClr>
                </a:solidFill>
                <a:latin typeface="Book Antiqua" pitchFamily="18" charset="0"/>
                <a:sym typeface="Calibri"/>
              </a:rPr>
              <a:t>Через Интернет-банкинг можно</a:t>
            </a:r>
          </a:p>
          <a:p>
            <a:r>
              <a:rPr lang="ru-RU" b="1" dirty="0" smtClean="0">
                <a:solidFill>
                  <a:schemeClr val="accent1">
                    <a:lumMod val="75000"/>
                  </a:schemeClr>
                </a:solidFill>
                <a:latin typeface="Book Antiqua" pitchFamily="18" charset="0"/>
                <a:sym typeface="Calibri"/>
              </a:rPr>
              <a:t>управлять своими вкладами!</a:t>
            </a:r>
            <a:endParaRPr lang="ru-RU" dirty="0"/>
          </a:p>
        </p:txBody>
      </p:sp>
      <p:sp>
        <p:nvSpPr>
          <p:cNvPr id="22" name="Скругленный прямоугольник 21"/>
          <p:cNvSpPr/>
          <p:nvPr/>
        </p:nvSpPr>
        <p:spPr>
          <a:xfrm>
            <a:off x="277403" y="1501461"/>
            <a:ext cx="3359648" cy="75885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6" presetClass="emph" presetSubtype="0" autoRev="1" fill="hold" nodeType="afterEffect">
                                  <p:stCondLst>
                                    <p:cond delay="0"/>
                                  </p:stCondLst>
                                  <p:childTnLst>
                                    <p:animScale>
                                      <p:cBhvr>
                                        <p:cTn id="10" dur="1000" fill="hold"/>
                                        <p:tgtEl>
                                          <p:spTgt spid="15"/>
                                        </p:tgtEl>
                                      </p:cBhvr>
                                      <p:by x="150000" y="150000"/>
                                    </p:animScale>
                                  </p:childTnLst>
                                </p:cTn>
                              </p:par>
                            </p:childTnLst>
                          </p:cTn>
                        </p:par>
                        <p:par>
                          <p:cTn id="11" fill="hold">
                            <p:stCondLst>
                              <p:cond delay="3000"/>
                            </p:stCondLst>
                            <p:childTnLst>
                              <p:par>
                                <p:cTn id="12" presetID="6" presetClass="emph" presetSubtype="0" autoRev="1" fill="hold" nodeType="afterEffect">
                                  <p:stCondLst>
                                    <p:cond delay="0"/>
                                  </p:stCondLst>
                                  <p:childTnLst>
                                    <p:animScale>
                                      <p:cBhvr>
                                        <p:cTn id="13" dur="1000" fill="hold"/>
                                        <p:tgtEl>
                                          <p:spTgt spid="16"/>
                                        </p:tgtEl>
                                      </p:cBhvr>
                                      <p:by x="150000" y="150000"/>
                                    </p:animScale>
                                  </p:childTnLst>
                                </p:cTn>
                              </p:par>
                            </p:childTnLst>
                          </p:cTn>
                        </p:par>
                        <p:par>
                          <p:cTn id="14" fill="hold">
                            <p:stCondLst>
                              <p:cond delay="5000"/>
                            </p:stCondLst>
                            <p:childTnLst>
                              <p:par>
                                <p:cTn id="15" presetID="6" presetClass="emph" presetSubtype="0" autoRev="1" fill="hold" nodeType="afterEffect">
                                  <p:stCondLst>
                                    <p:cond delay="0"/>
                                  </p:stCondLst>
                                  <p:childTnLst>
                                    <p:animScale>
                                      <p:cBhvr>
                                        <p:cTn id="16" dur="1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1266" name="Заголовок 1"/>
          <p:cNvSpPr txBox="1">
            <a:spLocks noGrp="1"/>
          </p:cNvSpPr>
          <p:nvPr>
            <p:ph type="title"/>
          </p:nvPr>
        </p:nvSpPr>
        <p:spPr>
          <a:xfrm>
            <a:off x="-119920" y="104930"/>
            <a:ext cx="8915400" cy="1143000"/>
          </a:xfrm>
        </p:spPr>
        <p:txBody>
          <a:bodyPr/>
          <a:lstStyle/>
          <a:p>
            <a:pPr>
              <a:spcBef>
                <a:spcPct val="0"/>
              </a:spcBef>
              <a:spcAft>
                <a:spcPct val="0"/>
              </a:spcAft>
              <a:buFont typeface="Calibri" pitchFamily="34" charset="0"/>
              <a:buNone/>
            </a:pPr>
            <a:r>
              <a:rPr lang="ru-RU" sz="3500" b="1" dirty="0" smtClean="0">
                <a:solidFill>
                  <a:srgbClr val="953735"/>
                </a:solidFill>
                <a:latin typeface="Book Antiqua" pitchFamily="18" charset="0"/>
                <a:cs typeface="Calibri" pitchFamily="34" charset="0"/>
                <a:sym typeface="Arial" charset="0"/>
              </a:rPr>
              <a:t>ДЕТСКИЙ БАНКОВСКИЙ ВКЛАД </a:t>
            </a:r>
          </a:p>
        </p:txBody>
      </p:sp>
      <p:pic>
        <p:nvPicPr>
          <p:cNvPr id="7171" name="Picture 3" descr="C:\Users\Natallia\Desktop\ПРАКТИКА\презент Зачем быть финанс грам\иконки 2\догов.png"/>
          <p:cNvPicPr>
            <a:picLocks noChangeAspect="1" noChangeArrowheads="1"/>
          </p:cNvPicPr>
          <p:nvPr/>
        </p:nvPicPr>
        <p:blipFill>
          <a:blip r:embed="rId4"/>
          <a:srcRect/>
          <a:stretch>
            <a:fillRect/>
          </a:stretch>
        </p:blipFill>
        <p:spPr bwMode="auto">
          <a:xfrm>
            <a:off x="7397393" y="1370417"/>
            <a:ext cx="2508607" cy="3386518"/>
          </a:xfrm>
          <a:prstGeom prst="rect">
            <a:avLst/>
          </a:prstGeom>
          <a:noFill/>
          <a:ln>
            <a:noFill/>
          </a:ln>
        </p:spPr>
      </p:pic>
      <p:pic>
        <p:nvPicPr>
          <p:cNvPr id="4098" name="Picture 2" descr="C:\Users\Natallia\Desktop\ПРАКТИКА\презент Зачем быть финанс грам\человечи\касса89632862.png"/>
          <p:cNvPicPr>
            <a:picLocks noChangeAspect="1" noChangeArrowheads="1"/>
          </p:cNvPicPr>
          <p:nvPr/>
        </p:nvPicPr>
        <p:blipFill>
          <a:blip r:embed="rId5"/>
          <a:srcRect/>
          <a:stretch>
            <a:fillRect/>
          </a:stretch>
        </p:blipFill>
        <p:spPr bwMode="auto">
          <a:xfrm>
            <a:off x="-183315" y="1397285"/>
            <a:ext cx="3758722" cy="4224750"/>
          </a:xfrm>
          <a:prstGeom prst="rect">
            <a:avLst/>
          </a:prstGeom>
          <a:noFill/>
        </p:spPr>
      </p:pic>
      <p:sp>
        <p:nvSpPr>
          <p:cNvPr id="9" name="TextBox 8"/>
          <p:cNvSpPr txBox="1"/>
          <p:nvPr/>
        </p:nvSpPr>
        <p:spPr>
          <a:xfrm>
            <a:off x="977666" y="6133259"/>
            <a:ext cx="8402638"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В большинстве банков есть детские депозитные программы</a:t>
            </a:r>
          </a:p>
        </p:txBody>
      </p:sp>
      <p:sp>
        <p:nvSpPr>
          <p:cNvPr id="10" name="Скругленный прямоугольник 9"/>
          <p:cNvSpPr/>
          <p:nvPr/>
        </p:nvSpPr>
        <p:spPr>
          <a:xfrm>
            <a:off x="216569" y="5959011"/>
            <a:ext cx="9480885" cy="69864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671156" y="1922364"/>
            <a:ext cx="702482" cy="74044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3572129" y="1828799"/>
            <a:ext cx="886855" cy="918941"/>
          </a:xfrm>
          <a:prstGeom prst="rect">
            <a:avLst/>
          </a:prstGeom>
          <a:noFill/>
        </p:spPr>
      </p:pic>
      <p:sp>
        <p:nvSpPr>
          <p:cNvPr id="15" name="Прямоугольник 14"/>
          <p:cNvSpPr/>
          <p:nvPr/>
        </p:nvSpPr>
        <p:spPr>
          <a:xfrm>
            <a:off x="4569283" y="4040560"/>
            <a:ext cx="5336717" cy="707886"/>
          </a:xfrm>
          <a:prstGeom prst="rect">
            <a:avLst/>
          </a:prstGeom>
        </p:spPr>
        <p:txBody>
          <a:bodyPr wrap="none">
            <a:spAutoFit/>
          </a:bodyPr>
          <a:lstStyle/>
          <a:p>
            <a:r>
              <a:rPr lang="ru-RU" b="1" dirty="0" smtClean="0">
                <a:solidFill>
                  <a:schemeClr val="accent1">
                    <a:lumMod val="75000"/>
                  </a:schemeClr>
                </a:solidFill>
                <a:latin typeface="Book Antiqua" pitchFamily="18" charset="0"/>
                <a:sym typeface="Calibri"/>
              </a:rPr>
              <a:t>с </a:t>
            </a:r>
            <a:r>
              <a:rPr lang="ru-RU" sz="2000" b="1" dirty="0" smtClean="0">
                <a:solidFill>
                  <a:schemeClr val="accent1">
                    <a:lumMod val="75000"/>
                  </a:schemeClr>
                </a:solidFill>
                <a:latin typeface="Book Antiqua" pitchFamily="18" charset="0"/>
                <a:sym typeface="Calibri"/>
              </a:rPr>
              <a:t>14 ЛЕТ</a:t>
            </a:r>
            <a:r>
              <a:rPr lang="ru-RU" sz="2000" dirty="0" smtClean="0">
                <a:solidFill>
                  <a:schemeClr val="accent1">
                    <a:lumMod val="75000"/>
                  </a:schemeClr>
                </a:solidFill>
                <a:latin typeface="Book Antiqua" pitchFamily="18" charset="0"/>
                <a:sym typeface="Calibri"/>
              </a:rPr>
              <a:t> – молодые люди могут </a:t>
            </a:r>
          </a:p>
          <a:p>
            <a:r>
              <a:rPr lang="ru-RU" sz="2000" dirty="0" smtClean="0">
                <a:solidFill>
                  <a:schemeClr val="accent1">
                    <a:lumMod val="75000"/>
                  </a:schemeClr>
                </a:solidFill>
                <a:latin typeface="Book Antiqua" pitchFamily="18" charset="0"/>
                <a:sym typeface="Calibri"/>
              </a:rPr>
              <a:t>открывать свои депозиты с</a:t>
            </a:r>
            <a:r>
              <a:rPr lang="ru-RU" altLang="ru-RU" sz="2000" dirty="0" smtClean="0">
                <a:solidFill>
                  <a:schemeClr val="accent1">
                    <a:lumMod val="75000"/>
                  </a:schemeClr>
                </a:solidFill>
                <a:latin typeface="Book Antiqua" pitchFamily="18" charset="0"/>
                <a:sym typeface="Calibri"/>
              </a:rPr>
              <a:t>амостоятельно! </a:t>
            </a:r>
            <a:endParaRPr lang="ru-RU" sz="2000" dirty="0" smtClean="0">
              <a:solidFill>
                <a:schemeClr val="accent1">
                  <a:lumMod val="75000"/>
                </a:schemeClr>
              </a:solidFill>
              <a:latin typeface="Book Antiqua" pitchFamily="18" charset="0"/>
              <a:sym typeface="Calibri"/>
            </a:endParaRPr>
          </a:p>
        </p:txBody>
      </p:sp>
      <p:sp>
        <p:nvSpPr>
          <p:cNvPr id="17" name="Овал 16"/>
          <p:cNvSpPr/>
          <p:nvPr/>
        </p:nvSpPr>
        <p:spPr>
          <a:xfrm>
            <a:off x="3730133" y="3945152"/>
            <a:ext cx="695700" cy="73078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3632062" y="3852807"/>
            <a:ext cx="878293" cy="906955"/>
          </a:xfrm>
          <a:prstGeom prst="rect">
            <a:avLst/>
          </a:prstGeom>
          <a:noFill/>
        </p:spPr>
      </p:pic>
      <p:sp>
        <p:nvSpPr>
          <p:cNvPr id="19" name="Прямоугольник 18"/>
          <p:cNvSpPr/>
          <p:nvPr/>
        </p:nvSpPr>
        <p:spPr>
          <a:xfrm>
            <a:off x="4576560" y="1984014"/>
            <a:ext cx="3437284" cy="1323439"/>
          </a:xfrm>
          <a:prstGeom prst="rect">
            <a:avLst/>
          </a:prstGeom>
        </p:spPr>
        <p:txBody>
          <a:bodyPr wrap="square">
            <a:spAutoFit/>
          </a:bodyPr>
          <a:lstStyle/>
          <a:p>
            <a:r>
              <a:rPr lang="ru-RU" b="1" dirty="0" smtClean="0">
                <a:solidFill>
                  <a:schemeClr val="accent1">
                    <a:lumMod val="75000"/>
                  </a:schemeClr>
                </a:solidFill>
                <a:latin typeface="Book Antiqua" pitchFamily="18" charset="0"/>
                <a:sym typeface="Calibri"/>
              </a:rPr>
              <a:t>до </a:t>
            </a:r>
            <a:r>
              <a:rPr lang="ru-RU" sz="2000" b="1" dirty="0" smtClean="0">
                <a:solidFill>
                  <a:schemeClr val="accent1">
                    <a:lumMod val="75000"/>
                  </a:schemeClr>
                </a:solidFill>
                <a:latin typeface="Book Antiqua" pitchFamily="18" charset="0"/>
                <a:sym typeface="Calibri"/>
              </a:rPr>
              <a:t>14 ЛЕТ </a:t>
            </a:r>
            <a:r>
              <a:rPr lang="ru-RU" sz="2000" dirty="0" smtClean="0">
                <a:solidFill>
                  <a:schemeClr val="accent1">
                    <a:lumMod val="75000"/>
                  </a:schemeClr>
                </a:solidFill>
                <a:latin typeface="Book Antiqua" pitchFamily="18" charset="0"/>
                <a:sym typeface="Calibri"/>
              </a:rPr>
              <a:t>– вклад на имя ребенка могут открыть родители, родственники, знакомые!</a:t>
            </a:r>
            <a:r>
              <a:rPr lang="ru-RU" altLang="ru-RU" sz="2000" dirty="0" smtClean="0">
                <a:solidFill>
                  <a:schemeClr val="accent1">
                    <a:lumMod val="75000"/>
                  </a:schemeClr>
                </a:solidFill>
                <a:latin typeface="Book Antiqua" pitchFamily="18" charset="0"/>
                <a:sym typeface="Calibri"/>
              </a:rPr>
              <a:t> </a:t>
            </a:r>
            <a:endParaRPr lang="ru-RU" sz="2000" dirty="0" smtClean="0">
              <a:solidFill>
                <a:schemeClr val="accent1">
                  <a:lumMod val="75000"/>
                </a:schemeClr>
              </a:solidFill>
              <a:latin typeface="Book Antiqua" pitchFamily="18" charset="0"/>
              <a:sym typeface="Calibri"/>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14"/>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atallia\Desktop\ПРАКТИКА\презент Зачем быть финанс грам\человечи\РУКА1.png"/>
          <p:cNvPicPr>
            <a:picLocks noChangeAspect="1" noChangeArrowheads="1"/>
          </p:cNvPicPr>
          <p:nvPr/>
        </p:nvPicPr>
        <p:blipFill>
          <a:blip r:embed="rId3"/>
          <a:srcRect/>
          <a:stretch>
            <a:fillRect/>
          </a:stretch>
        </p:blipFill>
        <p:spPr bwMode="auto">
          <a:xfrm>
            <a:off x="4632923" y="2270589"/>
            <a:ext cx="3821697" cy="3690960"/>
          </a:xfrm>
          <a:prstGeom prst="rect">
            <a:avLst/>
          </a:prstGeom>
          <a:noFill/>
        </p:spPr>
      </p:pic>
      <p:pic>
        <p:nvPicPr>
          <p:cNvPr id="1027" name="Picture 3" descr="C:\Users\Natallia\Desktop\ПРАКТИКА\презент Зачем быть финанс грам\человечи\РУКА2.png"/>
          <p:cNvPicPr>
            <a:picLocks noChangeAspect="1" noChangeArrowheads="1"/>
          </p:cNvPicPr>
          <p:nvPr/>
        </p:nvPicPr>
        <p:blipFill>
          <a:blip r:embed="rId4"/>
          <a:srcRect/>
          <a:stretch>
            <a:fillRect/>
          </a:stretch>
        </p:blipFill>
        <p:spPr bwMode="auto">
          <a:xfrm>
            <a:off x="981092" y="2116477"/>
            <a:ext cx="3742906" cy="3899402"/>
          </a:xfrm>
          <a:prstGeom prst="rect">
            <a:avLst/>
          </a:prstGeom>
          <a:noFill/>
        </p:spPr>
      </p:pic>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5"/>
          <a:srcRect/>
          <a:stretch>
            <a:fillRect/>
          </a:stretch>
        </p:blipFill>
        <p:spPr bwMode="auto">
          <a:xfrm>
            <a:off x="8245366" y="220717"/>
            <a:ext cx="1266492" cy="908961"/>
          </a:xfrm>
          <a:prstGeom prst="rect">
            <a:avLst/>
          </a:prstGeom>
          <a:noFill/>
          <a:ln w="9525">
            <a:noFill/>
            <a:miter lim="800000"/>
            <a:headEnd/>
            <a:tailEnd/>
          </a:ln>
        </p:spPr>
      </p:pic>
      <p:sp>
        <p:nvSpPr>
          <p:cNvPr id="12290" name="Shape 175"/>
          <p:cNvSpPr txBox="1">
            <a:spLocks noGrp="1"/>
          </p:cNvSpPr>
          <p:nvPr>
            <p:ph type="ctrTitle" idx="4294967295"/>
          </p:nvPr>
        </p:nvSpPr>
        <p:spPr>
          <a:xfrm>
            <a:off x="261258" y="0"/>
            <a:ext cx="7815942" cy="1468967"/>
          </a:xfrm>
        </p:spPr>
        <p:txBody>
          <a:bodyPr lIns="53614" tIns="53614" rIns="53614" bIns="53614"/>
          <a:lstStyle/>
          <a:p>
            <a:pPr algn="ctr" eaLnBrk="1" hangingPunct="1">
              <a:buClr>
                <a:srgbClr val="000000"/>
              </a:buClr>
              <a:buSzPct val="25000"/>
              <a:buFont typeface="Calibri" pitchFamily="34" charset="0"/>
              <a:buNone/>
            </a:pPr>
            <a:r>
              <a:rPr lang="ru-RU" altLang="ru-RU" sz="3600" b="1" dirty="0" smtClean="0">
                <a:solidFill>
                  <a:srgbClr val="953735"/>
                </a:solidFill>
                <a:latin typeface="Book Antiqua" pitchFamily="18" charset="0"/>
                <a:cs typeface="Arial" charset="0"/>
              </a:rPr>
              <a:t>СОХРАННОСТЬ БАНКОВСКИХ ВКЛАДОВ</a:t>
            </a:r>
            <a:endParaRPr lang="en-US" altLang="ru-RU" sz="3600" b="1" dirty="0" smtClean="0">
              <a:latin typeface="Book Antiqua" pitchFamily="18" charset="0"/>
              <a:cs typeface="Arial" charset="0"/>
            </a:endParaRPr>
          </a:p>
        </p:txBody>
      </p:sp>
      <p:sp>
        <p:nvSpPr>
          <p:cNvPr id="9" name="TextBox 8"/>
          <p:cNvSpPr txBox="1"/>
          <p:nvPr/>
        </p:nvSpPr>
        <p:spPr>
          <a:xfrm>
            <a:off x="331203" y="6195898"/>
            <a:ext cx="10395285"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Если банк обанкротится,  </a:t>
            </a:r>
            <a:r>
              <a:rPr lang="ru-RU" sz="2000" b="1" dirty="0">
                <a:solidFill>
                  <a:schemeClr val="accent1">
                    <a:lumMod val="75000"/>
                  </a:schemeClr>
                </a:solidFill>
                <a:latin typeface="Book Antiqua" pitchFamily="18" charset="0"/>
                <a:sym typeface="Calibri"/>
              </a:rPr>
              <a:t>а</a:t>
            </a:r>
            <a:r>
              <a:rPr lang="ru-RU" sz="2000" b="1" dirty="0" smtClean="0">
                <a:solidFill>
                  <a:schemeClr val="accent1">
                    <a:lumMod val="75000"/>
                  </a:schemeClr>
                </a:solidFill>
                <a:latin typeface="Book Antiqua" pitchFamily="18" charset="0"/>
                <a:sym typeface="Calibri"/>
              </a:rPr>
              <a:t>гентство вернет вкладчикам всю сумму вклада</a:t>
            </a:r>
          </a:p>
        </p:txBody>
      </p:sp>
      <p:sp>
        <p:nvSpPr>
          <p:cNvPr id="11" name="Скругленный прямоугольник 10"/>
          <p:cNvSpPr/>
          <p:nvPr/>
        </p:nvSpPr>
        <p:spPr>
          <a:xfrm>
            <a:off x="277401" y="6117550"/>
            <a:ext cx="9462499" cy="5760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16459" y="1392370"/>
            <a:ext cx="7684168" cy="584775"/>
          </a:xfrm>
          <a:prstGeom prst="rect">
            <a:avLst/>
          </a:prstGeom>
          <a:noFill/>
        </p:spPr>
        <p:txBody>
          <a:bodyPr wrap="square" rtlCol="0">
            <a:spAutoFit/>
          </a:bodyPr>
          <a:lstStyle/>
          <a:p>
            <a:pPr algn="ctr"/>
            <a:r>
              <a:rPr lang="ru-RU" b="1" dirty="0" smtClean="0">
                <a:latin typeface="Book Antiqua" pitchFamily="18" charset="0"/>
              </a:rPr>
              <a:t>Агентство по гарантированному возмещению банковских вкладов</a:t>
            </a:r>
          </a:p>
          <a:p>
            <a:pPr algn="ctr"/>
            <a:r>
              <a:rPr lang="en-US" b="1" dirty="0" smtClean="0">
                <a:latin typeface="Book Antiqua" pitchFamily="18" charset="0"/>
              </a:rPr>
              <a:t> </a:t>
            </a:r>
            <a:r>
              <a:rPr lang="ru-RU" b="1" dirty="0" smtClean="0">
                <a:latin typeface="Book Antiqua" pitchFamily="18" charset="0"/>
              </a:rPr>
              <a:t>физических лиц  </a:t>
            </a:r>
            <a:endParaRPr lang="ru-RU" b="1" dirty="0">
              <a:latin typeface="Book Antiqua" pitchFamily="18" charset="0"/>
            </a:endParaRPr>
          </a:p>
        </p:txBody>
      </p:sp>
      <p:pic>
        <p:nvPicPr>
          <p:cNvPr id="1028" name="Picture 4" descr="C:\Users\Natallia\Desktop\ПРАКТИКА\презент Зачем быть финанс грам\иконки 2\bank-transfer_1.png"/>
          <p:cNvPicPr>
            <a:picLocks noChangeAspect="1" noChangeArrowheads="1"/>
          </p:cNvPicPr>
          <p:nvPr/>
        </p:nvPicPr>
        <p:blipFill>
          <a:blip r:embed="rId6"/>
          <a:srcRect/>
          <a:stretch>
            <a:fillRect/>
          </a:stretch>
        </p:blipFill>
        <p:spPr bwMode="auto">
          <a:xfrm>
            <a:off x="3676570" y="2124636"/>
            <a:ext cx="2240136" cy="1947248"/>
          </a:xfrm>
          <a:prstGeom prst="rect">
            <a:avLst/>
          </a:prstGeom>
          <a:noFill/>
        </p:spPr>
      </p:pic>
      <p:sp>
        <p:nvSpPr>
          <p:cNvPr id="16" name="TextBox 15"/>
          <p:cNvSpPr txBox="1"/>
          <p:nvPr/>
        </p:nvSpPr>
        <p:spPr>
          <a:xfrm>
            <a:off x="4260696" y="2301240"/>
            <a:ext cx="1096775" cy="461665"/>
          </a:xfrm>
          <a:prstGeom prst="rect">
            <a:avLst/>
          </a:prstGeom>
          <a:noFill/>
        </p:spPr>
        <p:txBody>
          <a:bodyPr wrap="none" rtlCol="0">
            <a:spAutoFit/>
          </a:bodyPr>
          <a:lstStyle/>
          <a:p>
            <a:pPr algn="ctr"/>
            <a:r>
              <a:rPr lang="ru-RU" sz="1200" b="1" dirty="0" smtClean="0">
                <a:solidFill>
                  <a:schemeClr val="tx1">
                    <a:lumMod val="65000"/>
                    <a:lumOff val="35000"/>
                  </a:schemeClr>
                </a:solidFill>
                <a:latin typeface="Book Antiqua" pitchFamily="18" charset="0"/>
              </a:rPr>
              <a:t>Банковский</a:t>
            </a:r>
          </a:p>
          <a:p>
            <a:pPr algn="ctr"/>
            <a:r>
              <a:rPr lang="ru-RU" sz="1200" b="1" dirty="0" smtClean="0">
                <a:solidFill>
                  <a:schemeClr val="tx1">
                    <a:lumMod val="65000"/>
                    <a:lumOff val="35000"/>
                  </a:schemeClr>
                </a:solidFill>
                <a:latin typeface="Book Antiqua" pitchFamily="18" charset="0"/>
              </a:rPr>
              <a:t>ВКЛАД</a:t>
            </a:r>
            <a:endParaRPr lang="ru-RU" sz="1200" b="1" dirty="0">
              <a:solidFill>
                <a:schemeClr val="tx1">
                  <a:lumMod val="65000"/>
                  <a:lumOff val="35000"/>
                </a:schemeClr>
              </a:solidFill>
              <a:latin typeface="Book Antiqua"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43929" y="305460"/>
            <a:ext cx="8915400" cy="1143000"/>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altLang="ru-RU" sz="3200" b="1" dirty="0" smtClean="0">
                <a:solidFill>
                  <a:srgbClr val="953735"/>
                </a:solidFill>
                <a:latin typeface="Book Antiqua" pitchFamily="18" charset="0"/>
                <a:ea typeface="Arial"/>
                <a:cs typeface="Arial" charset="0"/>
                <a:sym typeface="Arial" charset="0"/>
              </a:rPr>
              <a:t>         СРЕДНЕСТАТИСТИЧЕСКИЙ </a:t>
            </a:r>
            <a:r>
              <a:rPr lang="en-US" altLang="ru-RU" sz="3200" b="1" dirty="0" smtClean="0">
                <a:solidFill>
                  <a:srgbClr val="953735"/>
                </a:solidFill>
                <a:latin typeface="Book Antiqua" pitchFamily="18" charset="0"/>
                <a:ea typeface="Arial"/>
                <a:cs typeface="Arial" charset="0"/>
                <a:sym typeface="Arial" charset="0"/>
              </a:rPr>
              <a:t> </a:t>
            </a:r>
            <a:r>
              <a:rPr lang="ru-RU" altLang="ru-RU" sz="3200" b="1" dirty="0" smtClean="0">
                <a:solidFill>
                  <a:srgbClr val="953735"/>
                </a:solidFill>
                <a:latin typeface="Book Antiqua" pitchFamily="18" charset="0"/>
                <a:ea typeface="Arial"/>
                <a:cs typeface="Arial" charset="0"/>
                <a:sym typeface="Arial" charset="0"/>
              </a:rPr>
              <a:t> </a:t>
            </a:r>
            <a:br>
              <a:rPr lang="ru-RU" altLang="ru-RU" sz="3200" b="1" dirty="0" smtClean="0">
                <a:solidFill>
                  <a:srgbClr val="953735"/>
                </a:solidFill>
                <a:latin typeface="Book Antiqua" pitchFamily="18" charset="0"/>
                <a:ea typeface="Arial"/>
                <a:cs typeface="Arial" charset="0"/>
                <a:sym typeface="Arial" charset="0"/>
              </a:rPr>
            </a:br>
            <a:r>
              <a:rPr lang="ru-RU" altLang="ru-RU" sz="3200" b="1" dirty="0" smtClean="0">
                <a:solidFill>
                  <a:srgbClr val="953735"/>
                </a:solidFill>
                <a:latin typeface="Book Antiqua" pitchFamily="18" charset="0"/>
                <a:ea typeface="Arial"/>
                <a:cs typeface="Arial" charset="0"/>
                <a:sym typeface="Arial" charset="0"/>
              </a:rPr>
              <a:t>                           ВКЛАДЧИК </a:t>
            </a:r>
            <a:r>
              <a:rPr lang="en-US" altLang="ru-RU" sz="3200" b="1" dirty="0" smtClean="0">
                <a:solidFill>
                  <a:srgbClr val="953735"/>
                </a:solidFill>
                <a:latin typeface="Book Antiqua" pitchFamily="18" charset="0"/>
                <a:ea typeface="Arial"/>
                <a:cs typeface="Arial" charset="0"/>
                <a:sym typeface="Arial" charset="0"/>
              </a:rPr>
              <a:t> </a:t>
            </a:r>
            <a:endParaRPr lang="ru-RU" altLang="ru-RU" sz="3200" b="1" dirty="0" smtClean="0">
              <a:solidFill>
                <a:srgbClr val="953735"/>
              </a:solidFill>
              <a:latin typeface="Book Antiqua" pitchFamily="18" charset="0"/>
              <a:ea typeface="Arial"/>
              <a:cs typeface="Arial" charset="0"/>
              <a:sym typeface="Arial" charset="0"/>
            </a:endParaRPr>
          </a:p>
        </p:txBody>
      </p:sp>
      <p:pic>
        <p:nvPicPr>
          <p:cNvPr id="5" name="Рисунок 9" descr="fin_fr.png"/>
          <p:cNvPicPr>
            <a:picLocks noChangeAspect="1"/>
          </p:cNvPicPr>
          <p:nvPr/>
        </p:nvPicPr>
        <p:blipFill>
          <a:blip r:embed="rId3"/>
          <a:srcRect/>
          <a:stretch>
            <a:fillRect/>
          </a:stretch>
        </p:blipFill>
        <p:spPr bwMode="auto">
          <a:xfrm>
            <a:off x="7988512" y="405652"/>
            <a:ext cx="1266492" cy="908961"/>
          </a:xfrm>
          <a:prstGeom prst="rect">
            <a:avLst/>
          </a:prstGeom>
          <a:noFill/>
          <a:ln w="9525">
            <a:noFill/>
            <a:miter lim="800000"/>
            <a:headEnd/>
            <a:tailEnd/>
          </a:ln>
        </p:spPr>
      </p:pic>
      <p:sp>
        <p:nvSpPr>
          <p:cNvPr id="6" name="Скругленный прямоугольник 5"/>
          <p:cNvSpPr/>
          <p:nvPr/>
        </p:nvSpPr>
        <p:spPr>
          <a:xfrm>
            <a:off x="369869" y="6148373"/>
            <a:ext cx="9380305" cy="5760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464049" y="6256962"/>
            <a:ext cx="9441951" cy="374461"/>
          </a:xfrm>
          <a:prstGeom prst="rect">
            <a:avLst/>
          </a:prstGeom>
        </p:spPr>
        <p:txBody>
          <a:bodyPr wrap="square">
            <a:spAutoFit/>
          </a:bodyPr>
          <a:lstStyle/>
          <a:p>
            <a:pPr>
              <a:lnSpc>
                <a:spcPts val="2200"/>
              </a:lnSpc>
            </a:pPr>
            <a:r>
              <a:rPr lang="ru-RU" sz="2000" b="1" dirty="0" smtClean="0">
                <a:solidFill>
                  <a:schemeClr val="accent1">
                    <a:lumMod val="75000"/>
                  </a:schemeClr>
                </a:solidFill>
                <a:latin typeface="Book Antiqua" pitchFamily="18" charset="0"/>
                <a:sym typeface="Calibri"/>
              </a:rPr>
              <a:t>       Средняя сумма на одного вкладчика составляет – 6,97 тыс. рублей </a:t>
            </a:r>
          </a:p>
        </p:txBody>
      </p:sp>
      <p:graphicFrame>
        <p:nvGraphicFramePr>
          <p:cNvPr id="8" name="Диаграмма 7"/>
          <p:cNvGraphicFramePr/>
          <p:nvPr/>
        </p:nvGraphicFramePr>
        <p:xfrm>
          <a:off x="2661007" y="1535889"/>
          <a:ext cx="4808306" cy="15360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Диаграмма 8"/>
          <p:cNvGraphicFramePr/>
          <p:nvPr/>
        </p:nvGraphicFramePr>
        <p:xfrm>
          <a:off x="2752705" y="2785386"/>
          <a:ext cx="4850171" cy="2176716"/>
        </p:xfrm>
        <a:graphic>
          <a:graphicData uri="http://schemas.openxmlformats.org/drawingml/2006/chart">
            <c:chart xmlns:c="http://schemas.openxmlformats.org/drawingml/2006/chart" xmlns:r="http://schemas.openxmlformats.org/officeDocument/2006/relationships" r:id="rId5"/>
          </a:graphicData>
        </a:graphic>
      </p:graphicFrame>
      <p:pic>
        <p:nvPicPr>
          <p:cNvPr id="11" name="Picture 4" descr="C:\Users\Natallia\Desktop\ПРАКТИКА\презент Зачем быть финанс грам\СССССС.png"/>
          <p:cNvPicPr>
            <a:picLocks noChangeAspect="1" noChangeArrowheads="1"/>
          </p:cNvPicPr>
          <p:nvPr/>
        </p:nvPicPr>
        <p:blipFill>
          <a:blip r:embed="rId6"/>
          <a:srcRect/>
          <a:stretch>
            <a:fillRect/>
          </a:stretch>
        </p:blipFill>
        <p:spPr bwMode="auto">
          <a:xfrm>
            <a:off x="8073654" y="1489752"/>
            <a:ext cx="1197573" cy="3996648"/>
          </a:xfrm>
          <a:prstGeom prst="rect">
            <a:avLst/>
          </a:prstGeom>
          <a:noFill/>
        </p:spPr>
      </p:pic>
      <p:sp>
        <p:nvSpPr>
          <p:cNvPr id="12" name="Скругленный прямоугольник 11"/>
          <p:cNvSpPr/>
          <p:nvPr/>
        </p:nvSpPr>
        <p:spPr>
          <a:xfrm>
            <a:off x="7683183" y="5498025"/>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511821" y="5549396"/>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8041216" y="5571408"/>
            <a:ext cx="1184940" cy="338554"/>
          </a:xfrm>
          <a:prstGeom prst="rect">
            <a:avLst/>
          </a:prstGeom>
        </p:spPr>
        <p:txBody>
          <a:bodyPr wrap="none">
            <a:spAutoFit/>
          </a:bodyPr>
          <a:lstStyle/>
          <a:p>
            <a:r>
              <a:rPr lang="ru-RU" b="1" dirty="0" smtClean="0">
                <a:solidFill>
                  <a:schemeClr val="accent1">
                    <a:lumMod val="75000"/>
                  </a:schemeClr>
                </a:solidFill>
                <a:latin typeface="Book Antiqua" pitchFamily="18" charset="0"/>
                <a:sym typeface="Calibri"/>
              </a:rPr>
              <a:t>26 – 60 лет</a:t>
            </a:r>
            <a:endParaRPr lang="ru-RU" dirty="0"/>
          </a:p>
        </p:txBody>
      </p:sp>
      <p:sp>
        <p:nvSpPr>
          <p:cNvPr id="16" name="Прямоугольник 15"/>
          <p:cNvSpPr/>
          <p:nvPr/>
        </p:nvSpPr>
        <p:spPr>
          <a:xfrm>
            <a:off x="626723" y="5630237"/>
            <a:ext cx="1767156" cy="338554"/>
          </a:xfrm>
          <a:prstGeom prst="rect">
            <a:avLst/>
          </a:prstGeom>
        </p:spPr>
        <p:txBody>
          <a:bodyPr wrap="square">
            <a:spAutoFit/>
          </a:bodyPr>
          <a:lstStyle/>
          <a:p>
            <a:r>
              <a:rPr lang="ru-RU" b="1" dirty="0" smtClean="0">
                <a:solidFill>
                  <a:schemeClr val="accent1">
                    <a:lumMod val="75000"/>
                  </a:schemeClr>
                </a:solidFill>
                <a:latin typeface="Book Antiqua" pitchFamily="18" charset="0"/>
                <a:sym typeface="Calibri"/>
              </a:rPr>
              <a:t> свыше 55 лет</a:t>
            </a:r>
            <a:endParaRPr lang="ru-RU" dirty="0"/>
          </a:p>
        </p:txBody>
      </p:sp>
      <p:pic>
        <p:nvPicPr>
          <p:cNvPr id="1026" name="Picture 2"/>
          <p:cNvPicPr>
            <a:picLocks noChangeAspect="1" noChangeArrowheads="1"/>
          </p:cNvPicPr>
          <p:nvPr/>
        </p:nvPicPr>
        <p:blipFill>
          <a:blip r:embed="rId7"/>
          <a:srcRect/>
          <a:stretch>
            <a:fillRect/>
          </a:stretch>
        </p:blipFill>
        <p:spPr bwMode="auto">
          <a:xfrm>
            <a:off x="725612" y="1506181"/>
            <a:ext cx="1447800" cy="4010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3556000" y="1263722"/>
            <a:ext cx="2237769" cy="4704386"/>
          </a:xfrm>
          <a:prstGeom prst="rect">
            <a:avLst/>
          </a:prstGeom>
          <a:noFill/>
          <a:ln w="9525">
            <a:noFill/>
            <a:miter lim="800000"/>
            <a:headEnd/>
            <a:tailEnd/>
          </a:ln>
        </p:spPr>
      </p:pic>
      <p:pic>
        <p:nvPicPr>
          <p:cNvPr id="1028" name="Picture 4"/>
          <p:cNvPicPr>
            <a:picLocks noChangeAspect="1" noChangeArrowheads="1"/>
          </p:cNvPicPr>
          <p:nvPr/>
        </p:nvPicPr>
        <p:blipFill>
          <a:blip r:embed="rId4"/>
          <a:srcRect/>
          <a:stretch>
            <a:fillRect/>
          </a:stretch>
        </p:blipFill>
        <p:spPr bwMode="auto">
          <a:xfrm>
            <a:off x="256854" y="4041168"/>
            <a:ext cx="1686354" cy="1608998"/>
          </a:xfrm>
          <a:prstGeom prst="rect">
            <a:avLst/>
          </a:prstGeom>
          <a:noFill/>
          <a:ln w="9525">
            <a:noFill/>
            <a:miter lim="800000"/>
            <a:headEnd/>
            <a:tailEnd/>
          </a:ln>
        </p:spPr>
      </p:pic>
      <p:sp>
        <p:nvSpPr>
          <p:cNvPr id="2" name="Скругленный прямоугольник 1"/>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3" name="Рисунок 9" descr="fin_fr.png"/>
          <p:cNvPicPr>
            <a:picLocks noChangeAspect="1"/>
          </p:cNvPicPr>
          <p:nvPr/>
        </p:nvPicPr>
        <p:blipFill>
          <a:blip r:embed="rId5"/>
          <a:srcRect/>
          <a:stretch>
            <a:fillRect/>
          </a:stretch>
        </p:blipFill>
        <p:spPr bwMode="auto">
          <a:xfrm>
            <a:off x="8245366" y="220717"/>
            <a:ext cx="1266492" cy="908961"/>
          </a:xfrm>
          <a:prstGeom prst="rect">
            <a:avLst/>
          </a:prstGeom>
          <a:noFill/>
          <a:ln w="9525">
            <a:noFill/>
            <a:miter lim="800000"/>
            <a:headEnd/>
            <a:tailEnd/>
          </a:ln>
        </p:spPr>
      </p:pic>
      <p:sp>
        <p:nvSpPr>
          <p:cNvPr id="4" name="Shape 383"/>
          <p:cNvSpPr txBox="1">
            <a:spLocks/>
          </p:cNvSpPr>
          <p:nvPr/>
        </p:nvSpPr>
        <p:spPr bwMode="auto">
          <a:xfrm>
            <a:off x="368968" y="-54808"/>
            <a:ext cx="7393667" cy="1471084"/>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20000"/>
              </a:lnSpc>
              <a:spcBef>
                <a:spcPct val="0"/>
              </a:spcBef>
              <a:spcAft>
                <a:spcPct val="0"/>
              </a:spcAft>
              <a:buClr>
                <a:srgbClr val="000000"/>
              </a:buClr>
              <a:buSzPct val="25000"/>
              <a:buFont typeface="Calibri" pitchFamily="34" charset="0"/>
              <a:buNone/>
              <a:tabLst/>
              <a:defRPr/>
            </a:pPr>
            <a:r>
              <a:rPr lang="ru-RU" altLang="ru-RU" sz="3600" b="1" kern="0" dirty="0" smtClean="0">
                <a:solidFill>
                  <a:schemeClr val="accent2">
                    <a:lumMod val="75000"/>
                  </a:schemeClr>
                </a:solidFill>
                <a:latin typeface="Book Antiqua" pitchFamily="18" charset="0"/>
                <a:ea typeface="Arial"/>
              </a:rPr>
              <a:t> СБЕРЕГАТЬ  МОЖНО </a:t>
            </a:r>
          </a:p>
          <a:p>
            <a:pPr marL="0" marR="0" lvl="0" indent="0" algn="ctr" defTabSz="914400" rtl="0" eaLnBrk="1" fontAlgn="base" latinLnBrk="0" hangingPunct="1">
              <a:lnSpc>
                <a:spcPct val="120000"/>
              </a:lnSpc>
              <a:spcBef>
                <a:spcPct val="0"/>
              </a:spcBef>
              <a:spcAft>
                <a:spcPct val="0"/>
              </a:spcAft>
              <a:buClr>
                <a:srgbClr val="000000"/>
              </a:buClr>
              <a:buSzPct val="25000"/>
              <a:buFont typeface="Calibri" pitchFamily="34" charset="0"/>
              <a:buNone/>
              <a:tabLst/>
              <a:defRPr/>
            </a:pPr>
            <a:r>
              <a:rPr lang="ru-RU" altLang="ru-RU" sz="3600" b="1" kern="0" dirty="0" smtClean="0">
                <a:solidFill>
                  <a:schemeClr val="accent2">
                    <a:lumMod val="75000"/>
                  </a:schemeClr>
                </a:solidFill>
                <a:latin typeface="Book Antiqua" pitchFamily="18" charset="0"/>
                <a:ea typeface="Arial"/>
              </a:rPr>
              <a:t>ПО-РАЗНОМУ</a:t>
            </a:r>
            <a:endParaRPr kumimoji="0" lang="en-US" altLang="ru-RU" sz="3600" b="1" i="0" u="none" strike="noStrike" kern="0" cap="none" spc="0" normalizeH="0" baseline="0" noProof="0" dirty="0" smtClean="0">
              <a:ln>
                <a:noFill/>
              </a:ln>
              <a:solidFill>
                <a:schemeClr val="accent2">
                  <a:lumMod val="75000"/>
                </a:schemeClr>
              </a:solidFill>
              <a:effectLst/>
              <a:uLnTx/>
              <a:uFillTx/>
              <a:latin typeface="Book Antiqua" pitchFamily="18" charset="0"/>
              <a:ea typeface="Arial"/>
              <a:cs typeface="Arial" charset="0"/>
              <a:sym typeface="Georgia" pitchFamily="18" charset="0"/>
            </a:endParaRPr>
          </a:p>
        </p:txBody>
      </p:sp>
      <p:grpSp>
        <p:nvGrpSpPr>
          <p:cNvPr id="24" name="Группа 23"/>
          <p:cNvGrpSpPr/>
          <p:nvPr/>
        </p:nvGrpSpPr>
        <p:grpSpPr>
          <a:xfrm>
            <a:off x="5835721" y="4119937"/>
            <a:ext cx="1674689" cy="1613043"/>
            <a:chOff x="5959010" y="3918735"/>
            <a:chExt cx="2038907" cy="1927261"/>
          </a:xfrm>
        </p:grpSpPr>
        <p:sp>
          <p:nvSpPr>
            <p:cNvPr id="9" name="Овал 8"/>
            <p:cNvSpPr/>
            <p:nvPr/>
          </p:nvSpPr>
          <p:spPr>
            <a:xfrm>
              <a:off x="5959010" y="3918735"/>
              <a:ext cx="2038907" cy="192726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6609593" y="4115144"/>
              <a:ext cx="690802" cy="761083"/>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2" name="TextBox 11"/>
          <p:cNvSpPr txBox="1"/>
          <p:nvPr/>
        </p:nvSpPr>
        <p:spPr>
          <a:xfrm>
            <a:off x="5876819" y="4926116"/>
            <a:ext cx="1664413" cy="677237"/>
          </a:xfrm>
          <a:prstGeom prst="rect">
            <a:avLst/>
          </a:prstGeom>
          <a:noFill/>
        </p:spPr>
        <p:txBody>
          <a:bodyPr wrap="square" rtlCol="0">
            <a:spAutoFit/>
          </a:bodyPr>
          <a:lstStyle/>
          <a:p>
            <a:pPr algn="ctr">
              <a:lnSpc>
                <a:spcPts val="1500"/>
              </a:lnSpc>
            </a:pPr>
            <a:r>
              <a:rPr lang="ru-RU" dirty="0" smtClean="0">
                <a:solidFill>
                  <a:schemeClr val="tx1">
                    <a:lumMod val="65000"/>
                    <a:lumOff val="35000"/>
                  </a:schemeClr>
                </a:solidFill>
                <a:latin typeface="Book Antiqua" pitchFamily="18" charset="0"/>
              </a:rPr>
              <a:t>Фонды</a:t>
            </a:r>
          </a:p>
          <a:p>
            <a:pPr algn="ctr">
              <a:lnSpc>
                <a:spcPts val="1500"/>
              </a:lnSpc>
            </a:pPr>
            <a:r>
              <a:rPr lang="ru-RU" dirty="0" smtClean="0">
                <a:solidFill>
                  <a:schemeClr val="tx1">
                    <a:lumMod val="65000"/>
                    <a:lumOff val="35000"/>
                  </a:schemeClr>
                </a:solidFill>
                <a:latin typeface="Book Antiqua" pitchFamily="18" charset="0"/>
              </a:rPr>
              <a:t>банковского</a:t>
            </a:r>
          </a:p>
          <a:p>
            <a:pPr algn="ctr">
              <a:lnSpc>
                <a:spcPts val="1500"/>
              </a:lnSpc>
            </a:pPr>
            <a:r>
              <a:rPr lang="ru-RU" dirty="0" smtClean="0">
                <a:solidFill>
                  <a:schemeClr val="tx1">
                    <a:lumMod val="65000"/>
                    <a:lumOff val="35000"/>
                  </a:schemeClr>
                </a:solidFill>
                <a:latin typeface="Book Antiqua" pitchFamily="18" charset="0"/>
              </a:rPr>
              <a:t> управления</a:t>
            </a:r>
            <a:endParaRPr lang="ru-RU" dirty="0">
              <a:solidFill>
                <a:schemeClr val="tx1">
                  <a:lumMod val="65000"/>
                  <a:lumOff val="35000"/>
                </a:schemeClr>
              </a:solidFill>
              <a:latin typeface="Book Antiqua" pitchFamily="18" charset="0"/>
            </a:endParaRPr>
          </a:p>
        </p:txBody>
      </p:sp>
      <p:sp>
        <p:nvSpPr>
          <p:cNvPr id="14" name="TextBox 13"/>
          <p:cNvSpPr txBox="1"/>
          <p:nvPr/>
        </p:nvSpPr>
        <p:spPr>
          <a:xfrm>
            <a:off x="626725" y="4989987"/>
            <a:ext cx="1027445" cy="584775"/>
          </a:xfrm>
          <a:prstGeom prst="rect">
            <a:avLst/>
          </a:prstGeom>
          <a:noFill/>
        </p:spPr>
        <p:txBody>
          <a:bodyPr wrap="square" rtlCol="0">
            <a:spAutoFit/>
          </a:bodyPr>
          <a:lstStyle/>
          <a:p>
            <a:pPr algn="ctr"/>
            <a:r>
              <a:rPr lang="ru-RU" dirty="0" smtClean="0">
                <a:solidFill>
                  <a:schemeClr val="tx1">
                    <a:lumMod val="65000"/>
                    <a:lumOff val="35000"/>
                  </a:schemeClr>
                </a:solidFill>
                <a:latin typeface="Book Antiqua" pitchFamily="18" charset="0"/>
              </a:rPr>
              <a:t>Ценные </a:t>
            </a:r>
          </a:p>
          <a:p>
            <a:pPr algn="ctr"/>
            <a:r>
              <a:rPr lang="ru-RU" dirty="0" smtClean="0">
                <a:solidFill>
                  <a:schemeClr val="tx1">
                    <a:lumMod val="65000"/>
                    <a:lumOff val="35000"/>
                  </a:schemeClr>
                </a:solidFill>
                <a:latin typeface="Book Antiqua" pitchFamily="18" charset="0"/>
              </a:rPr>
              <a:t>бумаги</a:t>
            </a:r>
            <a:endParaRPr lang="ru-RU" dirty="0">
              <a:solidFill>
                <a:schemeClr val="tx1">
                  <a:lumMod val="65000"/>
                  <a:lumOff val="35000"/>
                </a:schemeClr>
              </a:solidFill>
              <a:latin typeface="Book Antiqua" pitchFamily="18" charset="0"/>
            </a:endParaRPr>
          </a:p>
        </p:txBody>
      </p:sp>
      <p:grpSp>
        <p:nvGrpSpPr>
          <p:cNvPr id="16" name="Группа 15"/>
          <p:cNvGrpSpPr/>
          <p:nvPr/>
        </p:nvGrpSpPr>
        <p:grpSpPr>
          <a:xfrm>
            <a:off x="174661" y="1335640"/>
            <a:ext cx="1613043" cy="1592494"/>
            <a:chOff x="381000" y="1447800"/>
            <a:chExt cx="2499360" cy="2392680"/>
          </a:xfrm>
        </p:grpSpPr>
        <p:sp>
          <p:nvSpPr>
            <p:cNvPr id="6" name="Овал 5"/>
            <p:cNvSpPr/>
            <p:nvPr/>
          </p:nvSpPr>
          <p:spPr>
            <a:xfrm>
              <a:off x="381000" y="1447800"/>
              <a:ext cx="2499360" cy="239268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C:\Users\Natallia\Desktop\ПРАКТИКА\презент Зачем быть финанс грам\золото.png"/>
            <p:cNvPicPr>
              <a:picLocks noChangeAspect="1" noChangeArrowheads="1"/>
            </p:cNvPicPr>
            <p:nvPr/>
          </p:nvPicPr>
          <p:blipFill>
            <a:blip r:embed="rId6"/>
            <a:srcRect/>
            <a:stretch>
              <a:fillRect/>
            </a:stretch>
          </p:blipFill>
          <p:spPr bwMode="auto">
            <a:xfrm>
              <a:off x="797407" y="1552552"/>
              <a:ext cx="1807211" cy="1090295"/>
            </a:xfrm>
            <a:prstGeom prst="rect">
              <a:avLst/>
            </a:prstGeom>
            <a:noFill/>
          </p:spPr>
        </p:pic>
      </p:grpSp>
      <p:grpSp>
        <p:nvGrpSpPr>
          <p:cNvPr id="17" name="Группа 16"/>
          <p:cNvGrpSpPr/>
          <p:nvPr/>
        </p:nvGrpSpPr>
        <p:grpSpPr>
          <a:xfrm>
            <a:off x="5907640" y="1385814"/>
            <a:ext cx="1638899" cy="1501226"/>
            <a:chOff x="4800600" y="1478280"/>
            <a:chExt cx="2499360" cy="2392680"/>
          </a:xfrm>
        </p:grpSpPr>
        <p:sp>
          <p:nvSpPr>
            <p:cNvPr id="8" name="Овал 7"/>
            <p:cNvSpPr/>
            <p:nvPr/>
          </p:nvSpPr>
          <p:spPr>
            <a:xfrm>
              <a:off x="4800600" y="1478280"/>
              <a:ext cx="2499360" cy="239268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1" name="Picture 3" descr="C:\Users\Natallia\Desktop\ПРАКТИКА\презент Зачем быть финанс грам\брилл.png"/>
            <p:cNvPicPr>
              <a:picLocks noChangeAspect="1" noChangeArrowheads="1"/>
            </p:cNvPicPr>
            <p:nvPr/>
          </p:nvPicPr>
          <p:blipFill>
            <a:blip r:embed="rId7"/>
            <a:srcRect/>
            <a:stretch>
              <a:fillRect/>
            </a:stretch>
          </p:blipFill>
          <p:spPr bwMode="auto">
            <a:xfrm>
              <a:off x="5568349" y="1690439"/>
              <a:ext cx="1012607" cy="1046543"/>
            </a:xfrm>
            <a:prstGeom prst="rect">
              <a:avLst/>
            </a:prstGeom>
            <a:noFill/>
          </p:spPr>
        </p:pic>
      </p:grpSp>
      <p:sp>
        <p:nvSpPr>
          <p:cNvPr id="23" name="Прямоугольник 22"/>
          <p:cNvSpPr/>
          <p:nvPr/>
        </p:nvSpPr>
        <p:spPr>
          <a:xfrm>
            <a:off x="297950" y="2150294"/>
            <a:ext cx="1510301" cy="584775"/>
          </a:xfrm>
          <a:prstGeom prst="rect">
            <a:avLst/>
          </a:prstGeom>
        </p:spPr>
        <p:txBody>
          <a:bodyPr wrap="square">
            <a:spAutoFit/>
          </a:bodyPr>
          <a:lstStyle/>
          <a:p>
            <a:pPr algn="ctr"/>
            <a:r>
              <a:rPr lang="ru-RU" dirty="0" smtClean="0">
                <a:solidFill>
                  <a:schemeClr val="tx1">
                    <a:lumMod val="65000"/>
                    <a:lumOff val="35000"/>
                  </a:schemeClr>
                </a:solidFill>
                <a:latin typeface="Book Antiqua" pitchFamily="18" charset="0"/>
              </a:rPr>
              <a:t>Драгоценные металлы</a:t>
            </a:r>
            <a:endParaRPr lang="ru-RU" dirty="0">
              <a:solidFill>
                <a:schemeClr val="tx1">
                  <a:lumMod val="65000"/>
                  <a:lumOff val="35000"/>
                </a:schemeClr>
              </a:solidFill>
              <a:latin typeface="Book Antiqua" pitchFamily="18" charset="0"/>
            </a:endParaRPr>
          </a:p>
        </p:txBody>
      </p:sp>
      <p:sp>
        <p:nvSpPr>
          <p:cNvPr id="26" name="Прямоугольник 25"/>
          <p:cNvSpPr/>
          <p:nvPr/>
        </p:nvSpPr>
        <p:spPr>
          <a:xfrm>
            <a:off x="6018945" y="2210226"/>
            <a:ext cx="1510301" cy="584775"/>
          </a:xfrm>
          <a:prstGeom prst="rect">
            <a:avLst/>
          </a:prstGeom>
        </p:spPr>
        <p:txBody>
          <a:bodyPr wrap="square">
            <a:spAutoFit/>
          </a:bodyPr>
          <a:lstStyle/>
          <a:p>
            <a:pPr algn="ctr"/>
            <a:r>
              <a:rPr lang="ru-RU" dirty="0" smtClean="0">
                <a:solidFill>
                  <a:schemeClr val="tx1">
                    <a:lumMod val="65000"/>
                    <a:lumOff val="35000"/>
                  </a:schemeClr>
                </a:solidFill>
                <a:latin typeface="Book Antiqua" pitchFamily="18" charset="0"/>
              </a:rPr>
              <a:t>Драгоценные камни</a:t>
            </a:r>
            <a:endParaRPr lang="ru-RU" dirty="0">
              <a:solidFill>
                <a:schemeClr val="tx1">
                  <a:lumMod val="65000"/>
                  <a:lumOff val="35000"/>
                </a:schemeClr>
              </a:solidFill>
              <a:latin typeface="Book Antiqua" pitchFamily="18" charset="0"/>
            </a:endParaRPr>
          </a:p>
        </p:txBody>
      </p:sp>
      <p:sp>
        <p:nvSpPr>
          <p:cNvPr id="27" name="Прямоугольник 26"/>
          <p:cNvSpPr/>
          <p:nvPr/>
        </p:nvSpPr>
        <p:spPr>
          <a:xfrm>
            <a:off x="7745758" y="1739149"/>
            <a:ext cx="2024967" cy="584775"/>
          </a:xfrm>
          <a:prstGeom prst="rect">
            <a:avLst/>
          </a:prstGeom>
        </p:spPr>
        <p:txBody>
          <a:bodyPr wrap="squar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аттестованные   </a:t>
            </a:r>
          </a:p>
          <a:p>
            <a:r>
              <a:rPr lang="ru-RU" b="1" dirty="0" smtClean="0">
                <a:solidFill>
                  <a:schemeClr val="accent1">
                    <a:lumMod val="75000"/>
                  </a:schemeClr>
                </a:solidFill>
                <a:latin typeface="Book Antiqua" pitchFamily="18" charset="0"/>
                <a:sym typeface="Calibri"/>
              </a:rPr>
              <a:t>       бриллианты</a:t>
            </a:r>
            <a:endParaRPr lang="ru-RU" dirty="0"/>
          </a:p>
        </p:txBody>
      </p:sp>
      <p:sp>
        <p:nvSpPr>
          <p:cNvPr id="1030" name="AutoShape 6" descr="Картинки по запросу график роста 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Картинки по запросу график роста 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4" name="Picture 10" descr="Картинки по запросу график роста png"/>
          <p:cNvPicPr>
            <a:picLocks noChangeAspect="1" noChangeArrowheads="1"/>
          </p:cNvPicPr>
          <p:nvPr/>
        </p:nvPicPr>
        <p:blipFill>
          <a:blip r:embed="rId8"/>
          <a:srcRect/>
          <a:stretch>
            <a:fillRect/>
          </a:stretch>
        </p:blipFill>
        <p:spPr bwMode="auto">
          <a:xfrm>
            <a:off x="6433085" y="4387065"/>
            <a:ext cx="492338" cy="492338"/>
          </a:xfrm>
          <a:prstGeom prst="rect">
            <a:avLst/>
          </a:prstGeom>
          <a:noFill/>
        </p:spPr>
      </p:pic>
      <p:sp>
        <p:nvSpPr>
          <p:cNvPr id="31" name="Прямоугольник 30"/>
          <p:cNvSpPr/>
          <p:nvPr/>
        </p:nvSpPr>
        <p:spPr>
          <a:xfrm>
            <a:off x="2053873" y="4595366"/>
            <a:ext cx="1547218" cy="584775"/>
          </a:xfrm>
          <a:prstGeom prst="rect">
            <a:avLst/>
          </a:prstGeom>
        </p:spPr>
        <p:txBody>
          <a:bodyPr wrap="non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акции </a:t>
            </a:r>
          </a:p>
          <a:p>
            <a:pPr>
              <a:buFont typeface="Wingdings" pitchFamily="2" charset="2"/>
              <a:buChar char="ü"/>
            </a:pPr>
            <a:r>
              <a:rPr lang="ru-RU" b="1" dirty="0" smtClean="0">
                <a:solidFill>
                  <a:schemeClr val="accent1">
                    <a:lumMod val="75000"/>
                  </a:schemeClr>
                </a:solidFill>
                <a:latin typeface="Book Antiqua" pitchFamily="18" charset="0"/>
                <a:sym typeface="Calibri"/>
              </a:rPr>
              <a:t>  облигации</a:t>
            </a:r>
            <a:endParaRPr lang="ru-RU" dirty="0"/>
          </a:p>
        </p:txBody>
      </p:sp>
      <p:sp>
        <p:nvSpPr>
          <p:cNvPr id="32" name="Скругленный прямоугольник 31"/>
          <p:cNvSpPr/>
          <p:nvPr/>
        </p:nvSpPr>
        <p:spPr>
          <a:xfrm>
            <a:off x="380144" y="6072027"/>
            <a:ext cx="9164548" cy="65754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p:cNvSpPr/>
          <p:nvPr/>
        </p:nvSpPr>
        <p:spPr>
          <a:xfrm>
            <a:off x="1849348" y="1718780"/>
            <a:ext cx="4222678" cy="830997"/>
          </a:xfrm>
          <a:prstGeom prst="rect">
            <a:avLst/>
          </a:prstGeom>
        </p:spPr>
        <p:txBody>
          <a:bodyPr wrap="squar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мерные слитки</a:t>
            </a:r>
          </a:p>
          <a:p>
            <a:pPr>
              <a:buFont typeface="Wingdings" pitchFamily="2" charset="2"/>
              <a:buChar char="ü"/>
            </a:pPr>
            <a:r>
              <a:rPr lang="ru-RU" b="1" dirty="0" smtClean="0">
                <a:solidFill>
                  <a:schemeClr val="accent1">
                    <a:lumMod val="75000"/>
                  </a:schemeClr>
                </a:solidFill>
                <a:latin typeface="Book Antiqua" pitchFamily="18" charset="0"/>
                <a:sym typeface="Calibri"/>
              </a:rPr>
              <a:t>  </a:t>
            </a:r>
            <a:r>
              <a:rPr lang="be-BY" b="1" dirty="0" smtClean="0">
                <a:solidFill>
                  <a:schemeClr val="accent1">
                    <a:lumMod val="75000"/>
                  </a:schemeClr>
                </a:solidFill>
                <a:latin typeface="Book Antiqua" pitchFamily="18" charset="0"/>
                <a:sym typeface="Calibri"/>
              </a:rPr>
              <a:t>ОМС</a:t>
            </a:r>
          </a:p>
          <a:p>
            <a:pPr>
              <a:buFont typeface="Wingdings" pitchFamily="2" charset="2"/>
              <a:buChar char="ü"/>
            </a:pPr>
            <a:r>
              <a:rPr lang="ru-RU" b="1" dirty="0" smtClean="0">
                <a:solidFill>
                  <a:schemeClr val="accent1">
                    <a:lumMod val="75000"/>
                  </a:schemeClr>
                </a:solidFill>
                <a:latin typeface="Book Antiqua" pitchFamily="18" charset="0"/>
                <a:sym typeface="Calibri"/>
              </a:rPr>
              <a:t>  монеты</a:t>
            </a:r>
            <a:endParaRPr lang="ru-RU" dirty="0"/>
          </a:p>
        </p:txBody>
      </p:sp>
      <p:sp>
        <p:nvSpPr>
          <p:cNvPr id="34" name="Прямоугольник 33"/>
          <p:cNvSpPr/>
          <p:nvPr/>
        </p:nvSpPr>
        <p:spPr>
          <a:xfrm>
            <a:off x="7624958" y="4687831"/>
            <a:ext cx="2090637" cy="584775"/>
          </a:xfrm>
          <a:prstGeom prst="rect">
            <a:avLst/>
          </a:prstGeom>
        </p:spPr>
        <p:txBody>
          <a:bodyPr wrap="non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преимущества </a:t>
            </a:r>
          </a:p>
          <a:p>
            <a:r>
              <a:rPr lang="ru-RU" b="1" dirty="0" smtClean="0">
                <a:solidFill>
                  <a:schemeClr val="accent1">
                    <a:lumMod val="75000"/>
                  </a:schemeClr>
                </a:solidFill>
                <a:latin typeface="Book Antiqua" pitchFamily="18" charset="0"/>
                <a:sym typeface="Calibri"/>
              </a:rPr>
              <a:t>   крупного игрока</a:t>
            </a:r>
          </a:p>
        </p:txBody>
      </p:sp>
      <p:sp>
        <p:nvSpPr>
          <p:cNvPr id="35" name="Прямоугольник 34"/>
          <p:cNvSpPr/>
          <p:nvPr/>
        </p:nvSpPr>
        <p:spPr>
          <a:xfrm>
            <a:off x="493160" y="6030930"/>
            <a:ext cx="8979613" cy="707886"/>
          </a:xfrm>
          <a:prstGeom prst="rect">
            <a:avLst/>
          </a:prstGeom>
        </p:spPr>
        <p:txBody>
          <a:bodyPr wrap="square">
            <a:spAutoFit/>
          </a:bodyPr>
          <a:lstStyle/>
          <a:p>
            <a:r>
              <a:rPr lang="ru-RU" sz="2000" b="1" dirty="0" smtClean="0">
                <a:solidFill>
                  <a:schemeClr val="accent1">
                    <a:lumMod val="75000"/>
                  </a:schemeClr>
                </a:solidFill>
                <a:latin typeface="Book Antiqua" pitchFamily="18" charset="0"/>
                <a:sym typeface="Calibri"/>
              </a:rPr>
              <a:t>Можно приобрести драгоценные металлы и камни, купить ценные бумаги, воспользоваться фондами банковского управления</a:t>
            </a:r>
          </a:p>
        </p:txBody>
      </p:sp>
      <p:sp>
        <p:nvSpPr>
          <p:cNvPr id="30" name="Прямоугольник 29"/>
          <p:cNvSpPr/>
          <p:nvPr/>
        </p:nvSpPr>
        <p:spPr>
          <a:xfrm>
            <a:off x="4199691" y="3660414"/>
            <a:ext cx="1293944" cy="400110"/>
          </a:xfrm>
          <a:prstGeom prst="rect">
            <a:avLst/>
          </a:prstGeom>
        </p:spPr>
        <p:txBody>
          <a:bodyPr wrap="none">
            <a:spAutoFit/>
          </a:bodyPr>
          <a:lstStyle/>
          <a:p>
            <a:pPr algn="ctr"/>
            <a:r>
              <a:rPr lang="ru-RU" sz="1000" b="1" dirty="0" smtClean="0">
                <a:solidFill>
                  <a:schemeClr val="accent1">
                    <a:lumMod val="75000"/>
                  </a:schemeClr>
                </a:solidFill>
                <a:latin typeface="Book Antiqua" pitchFamily="18" charset="0"/>
                <a:sym typeface="Calibri"/>
              </a:rPr>
              <a:t>инвестиционный</a:t>
            </a:r>
          </a:p>
          <a:p>
            <a:pPr algn="ctr"/>
            <a:r>
              <a:rPr lang="ru-RU" sz="1000" b="1" dirty="0" smtClean="0">
                <a:solidFill>
                  <a:schemeClr val="accent1">
                    <a:lumMod val="75000"/>
                  </a:schemeClr>
                </a:solidFill>
                <a:latin typeface="Book Antiqua" pitchFamily="18" charset="0"/>
                <a:sym typeface="Calibri"/>
              </a:rPr>
              <a:t>портфель</a:t>
            </a:r>
            <a:endParaRPr lang="ru-RU" sz="10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hape 121"/>
          <p:cNvSpPr txBox="1">
            <a:spLocks noGrp="1"/>
          </p:cNvSpPr>
          <p:nvPr>
            <p:ph type="ctrTitle" idx="4294967295"/>
          </p:nvPr>
        </p:nvSpPr>
        <p:spPr>
          <a:xfrm>
            <a:off x="110068" y="-19051"/>
            <a:ext cx="9795933" cy="1468968"/>
          </a:xfrm>
        </p:spPr>
        <p:txBody>
          <a:bodyPr lIns="53614" tIns="53614" rIns="53614" bIns="53614"/>
          <a:lstStyle/>
          <a:p>
            <a:pPr eaLnBrk="1" hangingPunct="1">
              <a:buClr>
                <a:srgbClr val="000000"/>
              </a:buClr>
              <a:buSzPct val="25000"/>
              <a:buFont typeface="Calibri" pitchFamily="34" charset="0"/>
              <a:buNone/>
            </a:pPr>
            <a:r>
              <a:rPr lang="ru-RU" altLang="ru-RU" sz="3300" b="1" dirty="0" smtClean="0">
                <a:solidFill>
                  <a:srgbClr val="953735"/>
                </a:solidFill>
                <a:latin typeface="Book Antiqua" pitchFamily="18" charset="0"/>
                <a:cs typeface="Arial" charset="0"/>
              </a:rPr>
              <a:t>                ВАЖНОСТЬ СБЕРЕЖЕНИЙ</a:t>
            </a:r>
            <a:endParaRPr lang="en-US" altLang="ru-RU" sz="3300" b="1" dirty="0" smtClean="0">
              <a:solidFill>
                <a:srgbClr val="953735"/>
              </a:solidFill>
              <a:latin typeface="Book Antiqua" pitchFamily="18" charset="0"/>
              <a:cs typeface="Arial" charset="0"/>
              <a:sym typeface="Georgia" pitchFamily="18" charset="0"/>
            </a:endParaRPr>
          </a:p>
        </p:txBody>
      </p:sp>
      <p:sp>
        <p:nvSpPr>
          <p:cNvPr id="4099" name="Shape 129"/>
          <p:cNvSpPr txBox="1">
            <a:spLocks noChangeArrowheads="1"/>
          </p:cNvSpPr>
          <p:nvPr/>
        </p:nvSpPr>
        <p:spPr bwMode="auto">
          <a:xfrm>
            <a:off x="3645958" y="4339168"/>
            <a:ext cx="901171" cy="400051"/>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18 %</a:t>
            </a:r>
          </a:p>
        </p:txBody>
      </p:sp>
      <p:sp>
        <p:nvSpPr>
          <p:cNvPr id="4100" name="Shape 130"/>
          <p:cNvSpPr txBox="1">
            <a:spLocks noChangeArrowheads="1"/>
          </p:cNvSpPr>
          <p:nvPr/>
        </p:nvSpPr>
        <p:spPr bwMode="auto">
          <a:xfrm>
            <a:off x="3645958" y="3577168"/>
            <a:ext cx="901171" cy="397933"/>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10 %</a:t>
            </a:r>
          </a:p>
        </p:txBody>
      </p:sp>
      <p:sp>
        <p:nvSpPr>
          <p:cNvPr id="17" name="Скругленный прямоугольник 16"/>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600" b="1" dirty="0" smtClean="0">
                <a:solidFill>
                  <a:schemeClr val="accent2">
                    <a:lumMod val="75000"/>
                  </a:schemeClr>
                </a:solidFill>
                <a:latin typeface="Book Antiqua" pitchFamily="18" charset="0"/>
              </a:rPr>
              <a:t>          ВАЖНОСТЬ СБЕРЕЖЕНИЙ</a:t>
            </a:r>
            <a:endParaRPr lang="ru-RU" sz="3600" b="1" dirty="0">
              <a:solidFill>
                <a:schemeClr val="accent2">
                  <a:lumMod val="75000"/>
                </a:schemeClr>
              </a:solidFill>
              <a:latin typeface="Book Antiqua" pitchFamily="18" charset="0"/>
            </a:endParaRPr>
          </a:p>
        </p:txBody>
      </p:sp>
      <p:pic>
        <p:nvPicPr>
          <p:cNvPr id="18" name="Рисунок 9" descr="fin_fr.png"/>
          <p:cNvPicPr>
            <a:picLocks noChangeAspect="1"/>
          </p:cNvPicPr>
          <p:nvPr/>
        </p:nvPicPr>
        <p:blipFill>
          <a:blip r:embed="rId3"/>
          <a:srcRect/>
          <a:stretch>
            <a:fillRect/>
          </a:stretch>
        </p:blipFill>
        <p:spPr bwMode="auto">
          <a:xfrm>
            <a:off x="8276898" y="220717"/>
            <a:ext cx="1266492" cy="908961"/>
          </a:xfrm>
          <a:prstGeom prst="rect">
            <a:avLst/>
          </a:prstGeom>
          <a:noFill/>
          <a:ln w="9525">
            <a:noFill/>
            <a:miter lim="800000"/>
            <a:headEnd/>
            <a:tailEnd/>
          </a:ln>
        </p:spPr>
      </p:pic>
      <p:grpSp>
        <p:nvGrpSpPr>
          <p:cNvPr id="27" name="Группа 26"/>
          <p:cNvGrpSpPr/>
          <p:nvPr/>
        </p:nvGrpSpPr>
        <p:grpSpPr>
          <a:xfrm>
            <a:off x="1921267" y="4374478"/>
            <a:ext cx="5685871" cy="1625630"/>
            <a:chOff x="1808847" y="4128550"/>
            <a:chExt cx="6234523" cy="3060536"/>
          </a:xfrm>
        </p:grpSpPr>
        <p:pic>
          <p:nvPicPr>
            <p:cNvPr id="3074" name="Picture 2" descr="C:\Users\Natallia\Desktop\ПРАКТИКА\презент Зачем быть финанс грам\иконки 2\МОНЕТЫ.png"/>
            <p:cNvPicPr>
              <a:picLocks noChangeAspect="1" noChangeArrowheads="1"/>
            </p:cNvPicPr>
            <p:nvPr/>
          </p:nvPicPr>
          <p:blipFill>
            <a:blip r:embed="rId4"/>
            <a:srcRect/>
            <a:stretch>
              <a:fillRect/>
            </a:stretch>
          </p:blipFill>
          <p:spPr bwMode="auto">
            <a:xfrm>
              <a:off x="1808847" y="4128550"/>
              <a:ext cx="6234523" cy="3060536"/>
            </a:xfrm>
            <a:prstGeom prst="rect">
              <a:avLst/>
            </a:prstGeom>
            <a:noFill/>
          </p:spPr>
        </p:pic>
        <p:sp>
          <p:nvSpPr>
            <p:cNvPr id="20" name="TextBox 19"/>
            <p:cNvSpPr txBox="1"/>
            <p:nvPr/>
          </p:nvSpPr>
          <p:spPr>
            <a:xfrm>
              <a:off x="3531476" y="4824254"/>
              <a:ext cx="3425727" cy="985054"/>
            </a:xfrm>
            <a:prstGeom prst="rect">
              <a:avLst/>
            </a:prstGeom>
            <a:noFill/>
          </p:spPr>
          <p:txBody>
            <a:bodyPr wrap="square" rtlCol="0">
              <a:spAutoFit/>
            </a:bodyPr>
            <a:lstStyle/>
            <a:p>
              <a:r>
                <a:rPr lang="ru-RU" sz="2800" b="1" dirty="0" smtClean="0">
                  <a:cs typeface="Adobe Gurmukhi" pitchFamily="50" charset="0"/>
                </a:rPr>
                <a:t>СБЕРЕЖЕНИЯ</a:t>
              </a:r>
              <a:endParaRPr lang="ru-RU" sz="2800" b="1" dirty="0">
                <a:cs typeface="Adobe Gurmukhi" pitchFamily="50" charset="0"/>
              </a:endParaRPr>
            </a:p>
          </p:txBody>
        </p:sp>
      </p:grpSp>
      <p:grpSp>
        <p:nvGrpSpPr>
          <p:cNvPr id="24" name="Группа 23"/>
          <p:cNvGrpSpPr/>
          <p:nvPr/>
        </p:nvGrpSpPr>
        <p:grpSpPr>
          <a:xfrm>
            <a:off x="194914" y="1636485"/>
            <a:ext cx="2711669" cy="2711669"/>
            <a:chOff x="194914" y="1636485"/>
            <a:chExt cx="2711669" cy="2711669"/>
          </a:xfrm>
        </p:grpSpPr>
        <p:sp>
          <p:nvSpPr>
            <p:cNvPr id="35" name="Овал 34"/>
            <p:cNvSpPr/>
            <p:nvPr/>
          </p:nvSpPr>
          <p:spPr>
            <a:xfrm>
              <a:off x="194914" y="1636485"/>
              <a:ext cx="2711669" cy="271166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5" name="Picture 3" descr="C:\Users\Natallia\Desktop\ПРАКТИКА\презент Зачем быть финанс грам\иконки 2\НАСЕЛЕН.png"/>
            <p:cNvPicPr>
              <a:picLocks noChangeAspect="1" noChangeArrowheads="1"/>
            </p:cNvPicPr>
            <p:nvPr/>
          </p:nvPicPr>
          <p:blipFill>
            <a:blip r:embed="rId5"/>
            <a:srcRect/>
            <a:stretch>
              <a:fillRect/>
            </a:stretch>
          </p:blipFill>
          <p:spPr bwMode="auto">
            <a:xfrm>
              <a:off x="731403" y="2207174"/>
              <a:ext cx="1663838" cy="1372252"/>
            </a:xfrm>
            <a:prstGeom prst="rect">
              <a:avLst/>
            </a:prstGeom>
            <a:noFill/>
          </p:spPr>
        </p:pic>
        <p:sp>
          <p:nvSpPr>
            <p:cNvPr id="28" name="TextBox 27"/>
            <p:cNvSpPr txBox="1"/>
            <p:nvPr/>
          </p:nvSpPr>
          <p:spPr>
            <a:xfrm>
              <a:off x="806878" y="3681688"/>
              <a:ext cx="1907628" cy="400110"/>
            </a:xfrm>
            <a:prstGeom prst="rect">
              <a:avLst/>
            </a:prstGeom>
            <a:noFill/>
          </p:spPr>
          <p:txBody>
            <a:bodyPr wrap="square" rtlCol="0">
              <a:spAutoFit/>
            </a:bodyPr>
            <a:lstStyle/>
            <a:p>
              <a:r>
                <a:rPr lang="ru-RU" sz="2000" dirty="0" smtClean="0"/>
                <a:t>Население</a:t>
              </a:r>
              <a:endParaRPr lang="ru-RU" sz="2000" dirty="0"/>
            </a:p>
          </p:txBody>
        </p:sp>
      </p:grpSp>
      <p:grpSp>
        <p:nvGrpSpPr>
          <p:cNvPr id="26" name="Группа 25"/>
          <p:cNvGrpSpPr/>
          <p:nvPr/>
        </p:nvGrpSpPr>
        <p:grpSpPr>
          <a:xfrm>
            <a:off x="7048072" y="1545022"/>
            <a:ext cx="2496620" cy="2646834"/>
            <a:chOff x="6747642" y="1545021"/>
            <a:chExt cx="2711669" cy="2711669"/>
          </a:xfrm>
        </p:grpSpPr>
        <p:sp>
          <p:nvSpPr>
            <p:cNvPr id="21" name="Овал 20"/>
            <p:cNvSpPr/>
            <p:nvPr/>
          </p:nvSpPr>
          <p:spPr>
            <a:xfrm>
              <a:off x="6747642" y="1545021"/>
              <a:ext cx="2711669" cy="271166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7" name="Picture 5" descr="C:\Users\Natallia\Desktop\ПРАКТИКА\презент Зачем быть финанс грам\иконки 2\БЕЛ.png"/>
            <p:cNvPicPr>
              <a:picLocks noChangeAspect="1" noChangeArrowheads="1"/>
            </p:cNvPicPr>
            <p:nvPr/>
          </p:nvPicPr>
          <p:blipFill>
            <a:blip r:embed="rId6"/>
            <a:srcRect/>
            <a:stretch>
              <a:fillRect/>
            </a:stretch>
          </p:blipFill>
          <p:spPr bwMode="auto">
            <a:xfrm>
              <a:off x="7182848" y="1877854"/>
              <a:ext cx="2003806" cy="1718564"/>
            </a:xfrm>
            <a:prstGeom prst="rect">
              <a:avLst/>
            </a:prstGeom>
            <a:noFill/>
          </p:spPr>
        </p:pic>
        <p:sp>
          <p:nvSpPr>
            <p:cNvPr id="30" name="TextBox 29"/>
            <p:cNvSpPr txBox="1"/>
            <p:nvPr/>
          </p:nvSpPr>
          <p:spPr>
            <a:xfrm>
              <a:off x="7210167" y="3685066"/>
              <a:ext cx="2002220" cy="400110"/>
            </a:xfrm>
            <a:prstGeom prst="rect">
              <a:avLst/>
            </a:prstGeom>
            <a:noFill/>
          </p:spPr>
          <p:txBody>
            <a:bodyPr wrap="square" rtlCol="0">
              <a:spAutoFit/>
            </a:bodyPr>
            <a:lstStyle/>
            <a:p>
              <a:r>
                <a:rPr lang="ru-RU" sz="2000" dirty="0" smtClean="0"/>
                <a:t>Государство</a:t>
              </a:r>
              <a:endParaRPr lang="ru-RU" sz="2000" dirty="0"/>
            </a:p>
          </p:txBody>
        </p:sp>
      </p:grpSp>
      <p:pic>
        <p:nvPicPr>
          <p:cNvPr id="31" name="Picture 3" descr="C:\Users\Natallia\Desktop\ПРАКТИКА\презент Зачем быть финанс грам\иконки 2\65465413521.png"/>
          <p:cNvPicPr>
            <a:picLocks noChangeAspect="1" noChangeArrowheads="1"/>
          </p:cNvPicPr>
          <p:nvPr/>
        </p:nvPicPr>
        <p:blipFill>
          <a:blip r:embed="rId7"/>
          <a:srcRect/>
          <a:stretch>
            <a:fillRect/>
          </a:stretch>
        </p:blipFill>
        <p:spPr bwMode="auto">
          <a:xfrm rot="7962736">
            <a:off x="6678233" y="4035158"/>
            <a:ext cx="945288" cy="688310"/>
          </a:xfrm>
          <a:prstGeom prst="rect">
            <a:avLst/>
          </a:prstGeom>
          <a:noFill/>
        </p:spPr>
      </p:pic>
      <p:pic>
        <p:nvPicPr>
          <p:cNvPr id="34" name="Picture 3" descr="C:\Users\Natallia\Desktop\ПРАКТИКА\презент Зачем быть финанс грам\иконки 2\65465413521.png"/>
          <p:cNvPicPr>
            <a:picLocks noChangeAspect="1" noChangeArrowheads="1"/>
          </p:cNvPicPr>
          <p:nvPr/>
        </p:nvPicPr>
        <p:blipFill>
          <a:blip r:embed="rId7"/>
          <a:srcRect/>
          <a:stretch>
            <a:fillRect/>
          </a:stretch>
        </p:blipFill>
        <p:spPr bwMode="auto">
          <a:xfrm rot="5400000">
            <a:off x="4439890" y="3826660"/>
            <a:ext cx="774130" cy="415859"/>
          </a:xfrm>
          <a:prstGeom prst="rect">
            <a:avLst/>
          </a:prstGeom>
          <a:noFill/>
        </p:spPr>
      </p:pic>
      <p:pic>
        <p:nvPicPr>
          <p:cNvPr id="36" name="Picture 3" descr="C:\Users\Natallia\Desktop\ПРАКТИКА\презент Зачем быть финанс грам\иконки 2\65465413521.png"/>
          <p:cNvPicPr>
            <a:picLocks noChangeAspect="1" noChangeArrowheads="1"/>
          </p:cNvPicPr>
          <p:nvPr/>
        </p:nvPicPr>
        <p:blipFill>
          <a:blip r:embed="rId7"/>
          <a:srcRect/>
          <a:stretch>
            <a:fillRect/>
          </a:stretch>
        </p:blipFill>
        <p:spPr bwMode="auto">
          <a:xfrm rot="2762398">
            <a:off x="2219587" y="4184530"/>
            <a:ext cx="929882" cy="688310"/>
          </a:xfrm>
          <a:prstGeom prst="rect">
            <a:avLst/>
          </a:prstGeom>
          <a:noFill/>
        </p:spPr>
      </p:pic>
      <p:grpSp>
        <p:nvGrpSpPr>
          <p:cNvPr id="25" name="Группа 24"/>
          <p:cNvGrpSpPr/>
          <p:nvPr/>
        </p:nvGrpSpPr>
        <p:grpSpPr>
          <a:xfrm>
            <a:off x="3627312" y="1399057"/>
            <a:ext cx="2264979" cy="2264979"/>
            <a:chOff x="3452651" y="1450428"/>
            <a:chExt cx="2264979" cy="2264979"/>
          </a:xfrm>
        </p:grpSpPr>
        <p:sp>
          <p:nvSpPr>
            <p:cNvPr id="23" name="Овал 22"/>
            <p:cNvSpPr/>
            <p:nvPr/>
          </p:nvSpPr>
          <p:spPr>
            <a:xfrm>
              <a:off x="3452651" y="1450428"/>
              <a:ext cx="2264979" cy="226497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2" name="Picture 2" descr="C:\Users\Natallia\Desktop\ПРАКТИКА\презент Зачем быть финанс грам\иконки 2\bank-transfer_1.png"/>
            <p:cNvPicPr>
              <a:picLocks noChangeAspect="1" noChangeArrowheads="1"/>
            </p:cNvPicPr>
            <p:nvPr/>
          </p:nvPicPr>
          <p:blipFill>
            <a:blip r:embed="rId8"/>
            <a:srcRect/>
            <a:stretch>
              <a:fillRect/>
            </a:stretch>
          </p:blipFill>
          <p:spPr bwMode="auto">
            <a:xfrm>
              <a:off x="3821081" y="1796716"/>
              <a:ext cx="1546606" cy="1344390"/>
            </a:xfrm>
            <a:prstGeom prst="rect">
              <a:avLst/>
            </a:prstGeom>
            <a:noFill/>
          </p:spPr>
        </p:pic>
      </p:grpSp>
      <p:sp>
        <p:nvSpPr>
          <p:cNvPr id="27649" name="Rectangle 1"/>
          <p:cNvSpPr>
            <a:spLocks noChangeArrowheads="1"/>
          </p:cNvSpPr>
          <p:nvPr/>
        </p:nvSpPr>
        <p:spPr bwMode="auto">
          <a:xfrm>
            <a:off x="400692" y="6234473"/>
            <a:ext cx="932820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defTabSz="914400" rtl="0" eaLnBrk="1" fontAlgn="base" latinLnBrk="0" hangingPunct="1">
              <a:lnSpc>
                <a:spcPct val="100000"/>
              </a:lnSpc>
              <a:spcBef>
                <a:spcPct val="0"/>
              </a:spcBef>
              <a:spcAft>
                <a:spcPct val="0"/>
              </a:spcAft>
              <a:buClrTx/>
              <a:buSzTx/>
              <a:buFontTx/>
              <a:buNone/>
              <a:tabLst/>
            </a:pPr>
            <a:r>
              <a:rPr lang="ru-RU" sz="2000" b="1" dirty="0" smtClean="0">
                <a:solidFill>
                  <a:schemeClr val="accent1">
                    <a:lumMod val="75000"/>
                  </a:schemeClr>
                </a:solidFill>
                <a:latin typeface="Book Antiqua" pitchFamily="18" charset="0"/>
                <a:sym typeface="Calibri"/>
              </a:rPr>
              <a:t>Сбережения нужны для того, чтобы общество развивалось стабильно</a:t>
            </a:r>
          </a:p>
        </p:txBody>
      </p:sp>
      <p:sp>
        <p:nvSpPr>
          <p:cNvPr id="29" name="Скругленный прямоугольник 28"/>
          <p:cNvSpPr/>
          <p:nvPr/>
        </p:nvSpPr>
        <p:spPr>
          <a:xfrm>
            <a:off x="256855" y="6165304"/>
            <a:ext cx="9380306" cy="5760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4"/>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5"/>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Natallia\Desktop\ПРАКТИКА\презент Зачем быть финанс грам\иконки 2\test-bank.png"/>
          <p:cNvPicPr>
            <a:picLocks noChangeAspect="1" noChangeArrowheads="1"/>
          </p:cNvPicPr>
          <p:nvPr/>
        </p:nvPicPr>
        <p:blipFill>
          <a:blip r:embed="rId3"/>
          <a:srcRect/>
          <a:stretch>
            <a:fillRect/>
          </a:stretch>
        </p:blipFill>
        <p:spPr bwMode="auto">
          <a:xfrm>
            <a:off x="-180440" y="897602"/>
            <a:ext cx="5051915" cy="4996492"/>
          </a:xfrm>
          <a:prstGeom prst="rect">
            <a:avLst/>
          </a:prstGeom>
          <a:noFill/>
        </p:spPr>
      </p:pic>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sp>
        <p:nvSpPr>
          <p:cNvPr id="6" name="Shape 121"/>
          <p:cNvSpPr txBox="1">
            <a:spLocks/>
          </p:cNvSpPr>
          <p:nvPr/>
        </p:nvSpPr>
        <p:spPr bwMode="auto">
          <a:xfrm>
            <a:off x="0" y="-19051"/>
            <a:ext cx="9906000" cy="1468968"/>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r>
              <a:rPr kumimoji="0" lang="ru-RU" altLang="ru-RU" sz="3300" b="1" i="0" u="none" strike="noStrike" kern="0" cap="none" spc="0" normalizeH="0" baseline="0" noProof="0" dirty="0" smtClean="0">
                <a:ln>
                  <a:noFill/>
                </a:ln>
                <a:solidFill>
                  <a:srgbClr val="953735"/>
                </a:solidFill>
                <a:effectLst/>
                <a:uLnTx/>
                <a:uFillTx/>
                <a:latin typeface="Arial" charset="0"/>
                <a:ea typeface="Arial"/>
                <a:cs typeface="Arial" charset="0"/>
                <a:sym typeface="Arial" charset="0"/>
              </a:rPr>
              <a:t>  </a:t>
            </a:r>
            <a:r>
              <a:rPr kumimoji="0" lang="ru-RU"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t>СБЕРЕЖЕНИЯ НАСЕЛЕНИЯ ВАЖНЫ</a:t>
            </a:r>
            <a:br>
              <a:rPr kumimoji="0" lang="ru-RU"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br>
            <a:r>
              <a:rPr kumimoji="0" lang="ru-RU"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t>            ДЛЯ ЭКОНОМИКИ СТРАНЫ</a:t>
            </a:r>
            <a:endParaRPr kumimoji="0" lang="en-US"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Georgia" pitchFamily="18" charset="0"/>
            </a:endParaRPr>
          </a:p>
        </p:txBody>
      </p:sp>
      <p:sp>
        <p:nvSpPr>
          <p:cNvPr id="9" name="TextBox 8"/>
          <p:cNvSpPr txBox="1"/>
          <p:nvPr/>
        </p:nvSpPr>
        <p:spPr>
          <a:xfrm>
            <a:off x="1655392" y="3007079"/>
            <a:ext cx="1355835" cy="338554"/>
          </a:xfrm>
          <a:prstGeom prst="rect">
            <a:avLst/>
          </a:prstGeom>
          <a:noFill/>
        </p:spPr>
        <p:txBody>
          <a:bodyPr wrap="square" rtlCol="0">
            <a:spAutoFit/>
          </a:bodyPr>
          <a:lstStyle/>
          <a:p>
            <a:pPr algn="ctr"/>
            <a:r>
              <a:rPr lang="ru-RU" b="1" dirty="0" smtClean="0">
                <a:latin typeface="Book Antiqua" pitchFamily="18" charset="0"/>
              </a:rPr>
              <a:t>БАНК</a:t>
            </a:r>
            <a:endParaRPr lang="ru-RU" b="1" dirty="0">
              <a:latin typeface="Book Antiqua" pitchFamily="18" charset="0"/>
            </a:endParaRPr>
          </a:p>
        </p:txBody>
      </p:sp>
      <p:pic>
        <p:nvPicPr>
          <p:cNvPr id="4101" name="Picture 5" descr="C:\Users\Natallia\Desktop\ПРАКТИКА\презент Зачем быть финанс грам\человечи\девушка2.png"/>
          <p:cNvPicPr>
            <a:picLocks noChangeAspect="1" noChangeArrowheads="1"/>
          </p:cNvPicPr>
          <p:nvPr/>
        </p:nvPicPr>
        <p:blipFill>
          <a:blip r:embed="rId5"/>
          <a:srcRect/>
          <a:stretch>
            <a:fillRect/>
          </a:stretch>
        </p:blipFill>
        <p:spPr bwMode="auto">
          <a:xfrm>
            <a:off x="744217" y="3630669"/>
            <a:ext cx="916589" cy="2660293"/>
          </a:xfrm>
          <a:prstGeom prst="rect">
            <a:avLst/>
          </a:prstGeom>
          <a:noFill/>
        </p:spPr>
      </p:pic>
      <p:sp>
        <p:nvSpPr>
          <p:cNvPr id="11" name="Прямоугольник 10"/>
          <p:cNvSpPr/>
          <p:nvPr/>
        </p:nvSpPr>
        <p:spPr>
          <a:xfrm>
            <a:off x="6156300" y="1283367"/>
            <a:ext cx="1001833" cy="50449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endParaRPr lang="ru-RU" sz="3600" dirty="0">
              <a:solidFill>
                <a:schemeClr val="bg1">
                  <a:lumMod val="50000"/>
                </a:schemeClr>
              </a:solidFill>
              <a:latin typeface="Book Antiqua" pitchFamily="18" charset="0"/>
            </a:endParaRPr>
          </a:p>
        </p:txBody>
      </p:sp>
      <p:sp>
        <p:nvSpPr>
          <p:cNvPr id="12" name="TextBox 11"/>
          <p:cNvSpPr txBox="1"/>
          <p:nvPr/>
        </p:nvSpPr>
        <p:spPr>
          <a:xfrm>
            <a:off x="6246014" y="1575605"/>
            <a:ext cx="739382" cy="4322061"/>
          </a:xfrm>
          <a:prstGeom prst="rect">
            <a:avLst/>
          </a:prstGeom>
          <a:noFill/>
        </p:spPr>
        <p:txBody>
          <a:bodyPr vert="wordArtVert" wrap="square" rtlCol="0">
            <a:spAutoFit/>
          </a:bodyPr>
          <a:lstStyle/>
          <a:p>
            <a:r>
              <a:rPr lang="ru-RU" sz="3200" dirty="0" smtClean="0">
                <a:latin typeface="Book Antiqua" pitchFamily="18" charset="0"/>
              </a:rPr>
              <a:t>КРЕДИТЫ</a:t>
            </a:r>
            <a:endParaRPr lang="ru-RU" sz="3200" dirty="0">
              <a:latin typeface="Book Antiqua" pitchFamily="18" charset="0"/>
            </a:endParaRPr>
          </a:p>
        </p:txBody>
      </p:sp>
      <p:grpSp>
        <p:nvGrpSpPr>
          <p:cNvPr id="3" name="Группа 22"/>
          <p:cNvGrpSpPr/>
          <p:nvPr/>
        </p:nvGrpSpPr>
        <p:grpSpPr>
          <a:xfrm>
            <a:off x="8354356" y="1406412"/>
            <a:ext cx="1450415" cy="1491957"/>
            <a:chOff x="7567456" y="1434660"/>
            <a:chExt cx="1529255" cy="1529255"/>
          </a:xfrm>
        </p:grpSpPr>
        <p:sp>
          <p:nvSpPr>
            <p:cNvPr id="14" name="Овал 13"/>
            <p:cNvSpPr/>
            <p:nvPr/>
          </p:nvSpPr>
          <p:spPr>
            <a:xfrm>
              <a:off x="7567456" y="1434660"/>
              <a:ext cx="1529255" cy="152925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6" name="Picture 4" descr="C:\Users\Natallia\Desktop\ПРАКТИКА\презент Зачем быть финанс грам\иконки 2\ЗАВОД.png"/>
            <p:cNvPicPr>
              <a:picLocks noChangeAspect="1" noChangeArrowheads="1"/>
            </p:cNvPicPr>
            <p:nvPr/>
          </p:nvPicPr>
          <p:blipFill>
            <a:blip r:embed="rId6"/>
            <a:srcRect/>
            <a:stretch>
              <a:fillRect/>
            </a:stretch>
          </p:blipFill>
          <p:spPr bwMode="auto">
            <a:xfrm>
              <a:off x="7834803" y="1537742"/>
              <a:ext cx="1042946" cy="1126631"/>
            </a:xfrm>
            <a:prstGeom prst="rect">
              <a:avLst/>
            </a:prstGeom>
            <a:noFill/>
          </p:spPr>
        </p:pic>
      </p:grpSp>
      <p:pic>
        <p:nvPicPr>
          <p:cNvPr id="3077" name="Picture 5" descr="C:\Users\Natallia\Desktop\ПРАКТИКА\презент Зачем быть финанс грам\иконки 2\СТРЕЛКА.png"/>
          <p:cNvPicPr>
            <a:picLocks noChangeAspect="1" noChangeArrowheads="1"/>
          </p:cNvPicPr>
          <p:nvPr/>
        </p:nvPicPr>
        <p:blipFill>
          <a:blip r:embed="rId7"/>
          <a:srcRect/>
          <a:stretch>
            <a:fillRect/>
          </a:stretch>
        </p:blipFill>
        <p:spPr bwMode="auto">
          <a:xfrm>
            <a:off x="7018985" y="3067560"/>
            <a:ext cx="1637538" cy="1225674"/>
          </a:xfrm>
          <a:prstGeom prst="rect">
            <a:avLst/>
          </a:prstGeom>
          <a:noFill/>
        </p:spPr>
      </p:pic>
      <p:pic>
        <p:nvPicPr>
          <p:cNvPr id="20" name="Picture 5" descr="C:\Users\Natallia\Desktop\ПРАКТИКА\презент Зачем быть финанс грам\иконки 2\СТРЕЛКА.png"/>
          <p:cNvPicPr>
            <a:picLocks noChangeAspect="1" noChangeArrowheads="1"/>
          </p:cNvPicPr>
          <p:nvPr/>
        </p:nvPicPr>
        <p:blipFill>
          <a:blip r:embed="rId7"/>
          <a:srcRect/>
          <a:stretch>
            <a:fillRect/>
          </a:stretch>
        </p:blipFill>
        <p:spPr bwMode="auto">
          <a:xfrm rot="1991303">
            <a:off x="7013999" y="4031436"/>
            <a:ext cx="1637538" cy="1225674"/>
          </a:xfrm>
          <a:prstGeom prst="rect">
            <a:avLst/>
          </a:prstGeom>
          <a:noFill/>
        </p:spPr>
      </p:pic>
      <p:pic>
        <p:nvPicPr>
          <p:cNvPr id="21" name="Picture 5" descr="C:\Users\Natallia\Desktop\ПРАКТИКА\презент Зачем быть финанс грам\иконки 2\СТРЕЛКА.png"/>
          <p:cNvPicPr>
            <a:picLocks noChangeAspect="1" noChangeArrowheads="1"/>
          </p:cNvPicPr>
          <p:nvPr/>
        </p:nvPicPr>
        <p:blipFill>
          <a:blip r:embed="rId7"/>
          <a:srcRect/>
          <a:stretch>
            <a:fillRect/>
          </a:stretch>
        </p:blipFill>
        <p:spPr bwMode="auto">
          <a:xfrm rot="19772272">
            <a:off x="6934251" y="2042164"/>
            <a:ext cx="1637538" cy="1225674"/>
          </a:xfrm>
          <a:prstGeom prst="rect">
            <a:avLst/>
          </a:prstGeom>
          <a:noFill/>
        </p:spPr>
      </p:pic>
      <p:grpSp>
        <p:nvGrpSpPr>
          <p:cNvPr id="7" name="Группа 24"/>
          <p:cNvGrpSpPr/>
          <p:nvPr/>
        </p:nvGrpSpPr>
        <p:grpSpPr>
          <a:xfrm>
            <a:off x="8359332" y="4580113"/>
            <a:ext cx="1450415" cy="1491957"/>
            <a:chOff x="7572702" y="4687702"/>
            <a:chExt cx="1529255" cy="1529255"/>
          </a:xfrm>
        </p:grpSpPr>
        <p:sp>
          <p:nvSpPr>
            <p:cNvPr id="16" name="Овал 15"/>
            <p:cNvSpPr/>
            <p:nvPr/>
          </p:nvSpPr>
          <p:spPr>
            <a:xfrm>
              <a:off x="7572702" y="4687702"/>
              <a:ext cx="1529255" cy="152925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8" name="Picture 6" descr="C:\Users\Natallia\Desktop\ПРАКТИКА\презент Зачем быть финанс грам\иконки 2\ДОМ.png"/>
            <p:cNvPicPr>
              <a:picLocks noChangeAspect="1" noChangeArrowheads="1"/>
            </p:cNvPicPr>
            <p:nvPr/>
          </p:nvPicPr>
          <p:blipFill>
            <a:blip r:embed="rId8"/>
            <a:srcRect/>
            <a:stretch>
              <a:fillRect/>
            </a:stretch>
          </p:blipFill>
          <p:spPr bwMode="auto">
            <a:xfrm>
              <a:off x="7657354" y="4856107"/>
              <a:ext cx="1297457" cy="1040198"/>
            </a:xfrm>
            <a:prstGeom prst="rect">
              <a:avLst/>
            </a:prstGeom>
            <a:noFill/>
          </p:spPr>
        </p:pic>
      </p:grpSp>
      <p:grpSp>
        <p:nvGrpSpPr>
          <p:cNvPr id="8" name="Группа 23"/>
          <p:cNvGrpSpPr/>
          <p:nvPr/>
        </p:nvGrpSpPr>
        <p:grpSpPr>
          <a:xfrm>
            <a:off x="8349368" y="2954809"/>
            <a:ext cx="1450415" cy="1491957"/>
            <a:chOff x="7562196" y="3021766"/>
            <a:chExt cx="1529255" cy="1529255"/>
          </a:xfrm>
        </p:grpSpPr>
        <p:sp>
          <p:nvSpPr>
            <p:cNvPr id="15" name="Овал 14"/>
            <p:cNvSpPr/>
            <p:nvPr/>
          </p:nvSpPr>
          <p:spPr>
            <a:xfrm>
              <a:off x="7562196" y="3021766"/>
              <a:ext cx="1529255" cy="152925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80" name="Picture 8" descr="C:\Users\Natallia\Desktop\ПРАКТИКА\презент Зачем быть финанс грам\иконки 2\ФЕРМА.png"/>
            <p:cNvPicPr>
              <a:picLocks noChangeAspect="1" noChangeArrowheads="1"/>
            </p:cNvPicPr>
            <p:nvPr/>
          </p:nvPicPr>
          <p:blipFill>
            <a:blip r:embed="rId9"/>
            <a:srcRect/>
            <a:stretch>
              <a:fillRect/>
            </a:stretch>
          </p:blipFill>
          <p:spPr bwMode="auto">
            <a:xfrm>
              <a:off x="7650519" y="3256776"/>
              <a:ext cx="1327714" cy="936500"/>
            </a:xfrm>
            <a:prstGeom prst="rect">
              <a:avLst/>
            </a:prstGeom>
            <a:noFill/>
          </p:spPr>
        </p:pic>
      </p:grpSp>
      <p:sp>
        <p:nvSpPr>
          <p:cNvPr id="25602" name="Rectangle 2"/>
          <p:cNvSpPr>
            <a:spLocks noChangeArrowheads="1"/>
          </p:cNvSpPr>
          <p:nvPr/>
        </p:nvSpPr>
        <p:spPr bwMode="auto">
          <a:xfrm>
            <a:off x="846808" y="6334600"/>
            <a:ext cx="826637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algn="ctr" defTabSz="914400" latinLnBrk="0">
              <a:lnSpc>
                <a:spcPct val="100000"/>
              </a:lnSpc>
              <a:buClrTx/>
              <a:buSzTx/>
              <a:buFontTx/>
              <a:buNone/>
              <a:tabLst/>
            </a:pPr>
            <a:r>
              <a:rPr lang="ru-RU" sz="2000" b="1" dirty="0" smtClean="0">
                <a:solidFill>
                  <a:schemeClr val="accent1">
                    <a:lumMod val="75000"/>
                  </a:schemeClr>
                </a:solidFill>
                <a:latin typeface="Book Antiqua" pitchFamily="18" charset="0"/>
                <a:sym typeface="Calibri"/>
              </a:rPr>
              <a:t>Наши сбережения – это «топливо» для банковской системы</a:t>
            </a:r>
          </a:p>
        </p:txBody>
      </p:sp>
      <p:sp>
        <p:nvSpPr>
          <p:cNvPr id="27" name="TextBox 26"/>
          <p:cNvSpPr txBox="1"/>
          <p:nvPr/>
        </p:nvSpPr>
        <p:spPr>
          <a:xfrm>
            <a:off x="4659346" y="1989221"/>
            <a:ext cx="1500823" cy="2862322"/>
          </a:xfrm>
          <a:prstGeom prst="rect">
            <a:avLst/>
          </a:prstGeom>
          <a:noFill/>
        </p:spPr>
        <p:txBody>
          <a:bodyPr wrap="square" rtlCol="0">
            <a:spAutoFit/>
          </a:bodyPr>
          <a:lstStyle/>
          <a:p>
            <a:pPr algn="ctr" eaLnBrk="1" hangingPunct="1"/>
            <a:endParaRPr lang="ru-RU" sz="2000" b="1" dirty="0" smtClean="0">
              <a:solidFill>
                <a:schemeClr val="bg2">
                  <a:lumMod val="75000"/>
                </a:schemeClr>
              </a:solidFill>
              <a:latin typeface="Book Antiqua" pitchFamily="18" charset="0"/>
              <a:ea typeface="Calibri" pitchFamily="34" charset="0"/>
              <a:cs typeface="Times New Roman" pitchFamily="18" charset="0"/>
            </a:endParaRP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32</a:t>
            </a:r>
            <a:r>
              <a:rPr lang="en-US" sz="2000" b="1" dirty="0" smtClean="0">
                <a:solidFill>
                  <a:schemeClr val="bg2">
                    <a:lumMod val="75000"/>
                  </a:schemeClr>
                </a:solidFill>
                <a:latin typeface="Book Antiqua" pitchFamily="18" charset="0"/>
                <a:ea typeface="Calibri" pitchFamily="34" charset="0"/>
                <a:cs typeface="Times New Roman" pitchFamily="18" charset="0"/>
              </a:rPr>
              <a:t>%</a:t>
            </a:r>
            <a:r>
              <a:rPr lang="ru-RU" sz="2000" b="1" dirty="0" smtClean="0">
                <a:solidFill>
                  <a:schemeClr val="bg2">
                    <a:lumMod val="75000"/>
                  </a:schemeClr>
                </a:solidFill>
                <a:latin typeface="Book Antiqua" pitchFamily="18" charset="0"/>
                <a:ea typeface="Calibri" pitchFamily="34" charset="0"/>
                <a:cs typeface="Times New Roman" pitchFamily="18" charset="0"/>
              </a:rPr>
              <a:t> вклады населения</a:t>
            </a:r>
          </a:p>
          <a:p>
            <a:pPr algn="ctr" eaLnBrk="1" hangingPunct="1"/>
            <a:endParaRPr lang="ru-RU" sz="2000" b="1" dirty="0" smtClean="0">
              <a:solidFill>
                <a:schemeClr val="bg2">
                  <a:lumMod val="75000"/>
                </a:schemeClr>
              </a:solidFill>
              <a:latin typeface="Book Antiqua" pitchFamily="18" charset="0"/>
              <a:ea typeface="Calibri" pitchFamily="34" charset="0"/>
              <a:cs typeface="Times New Roman" pitchFamily="18" charset="0"/>
            </a:endParaRPr>
          </a:p>
          <a:p>
            <a:pPr algn="ctr" eaLnBrk="1" hangingPunct="1"/>
            <a:endParaRPr lang="ru-RU" sz="2000" b="1" dirty="0" smtClean="0">
              <a:solidFill>
                <a:schemeClr val="bg2">
                  <a:lumMod val="75000"/>
                </a:schemeClr>
              </a:solidFill>
              <a:latin typeface="Book Antiqua" pitchFamily="18" charset="0"/>
              <a:ea typeface="Calibri" pitchFamily="34" charset="0"/>
              <a:cs typeface="Times New Roman" pitchFamily="18" charset="0"/>
            </a:endParaRP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19 %</a:t>
            </a: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вклады</a:t>
            </a: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компаний</a:t>
            </a:r>
          </a:p>
        </p:txBody>
      </p:sp>
      <p:sp>
        <p:nvSpPr>
          <p:cNvPr id="29" name="Скругленный прямоугольник 28"/>
          <p:cNvSpPr/>
          <p:nvPr/>
        </p:nvSpPr>
        <p:spPr>
          <a:xfrm>
            <a:off x="704528" y="6368714"/>
            <a:ext cx="8784976" cy="420779"/>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 name="Группа 21"/>
          <p:cNvGrpSpPr/>
          <p:nvPr/>
        </p:nvGrpSpPr>
        <p:grpSpPr>
          <a:xfrm>
            <a:off x="2711701" y="3385283"/>
            <a:ext cx="1250840" cy="2974166"/>
            <a:chOff x="2711701" y="3805004"/>
            <a:chExt cx="1250840" cy="2974166"/>
          </a:xfrm>
        </p:grpSpPr>
        <p:pic>
          <p:nvPicPr>
            <p:cNvPr id="3083" name="Picture 11" descr="C:\Users\Natallia\Desktop\ПРАКТИКА\презент Зачем быть финанс грам\человечи\парни (2).png"/>
            <p:cNvPicPr>
              <a:picLocks noChangeAspect="1" noChangeArrowheads="1"/>
            </p:cNvPicPr>
            <p:nvPr/>
          </p:nvPicPr>
          <p:blipFill>
            <a:blip r:embed="rId10"/>
            <a:srcRect/>
            <a:stretch>
              <a:fillRect/>
            </a:stretch>
          </p:blipFill>
          <p:spPr bwMode="auto">
            <a:xfrm>
              <a:off x="2711701" y="3805004"/>
              <a:ext cx="1250840" cy="2974166"/>
            </a:xfrm>
            <a:prstGeom prst="rect">
              <a:avLst/>
            </a:prstGeom>
            <a:noFill/>
          </p:spPr>
        </p:pic>
        <p:sp>
          <p:nvSpPr>
            <p:cNvPr id="28" name="TextBox 27"/>
            <p:cNvSpPr txBox="1"/>
            <p:nvPr/>
          </p:nvSpPr>
          <p:spPr>
            <a:xfrm rot="21215425">
              <a:off x="3214824" y="5873158"/>
              <a:ext cx="725214" cy="338554"/>
            </a:xfrm>
            <a:prstGeom prst="rect">
              <a:avLst/>
            </a:prstGeom>
            <a:noFill/>
          </p:spPr>
          <p:txBody>
            <a:bodyPr wrap="square" rtlCol="0">
              <a:spAutoFit/>
            </a:bodyPr>
            <a:lstStyle/>
            <a:p>
              <a:r>
                <a:rPr lang="en-US" dirty="0" smtClean="0">
                  <a:solidFill>
                    <a:schemeClr val="bg1"/>
                  </a:solidFill>
                </a:rPr>
                <a:t>BYN</a:t>
              </a:r>
              <a:endParaRPr lang="ru-RU" dirty="0">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additive="base">
                                        <p:cTn id="7" dur="500" fill="hold"/>
                                        <p:tgtEl>
                                          <p:spTgt spid="4101"/>
                                        </p:tgtEl>
                                        <p:attrNameLst>
                                          <p:attrName>ppt_x</p:attrName>
                                        </p:attrNameLst>
                                      </p:cBhvr>
                                      <p:tavLst>
                                        <p:tav tm="0">
                                          <p:val>
                                            <p:strVal val="0-#ppt_w/2"/>
                                          </p:val>
                                        </p:tav>
                                        <p:tav tm="100000">
                                          <p:val>
                                            <p:strVal val="#ppt_x"/>
                                          </p:val>
                                        </p:tav>
                                      </p:tavLst>
                                    </p:anim>
                                    <p:anim calcmode="lin" valueType="num">
                                      <p:cBhvr additive="base">
                                        <p:cTn id="8" dur="500" fill="hold"/>
                                        <p:tgtEl>
                                          <p:spTgt spid="410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1+#ppt_w/2"/>
                                          </p:val>
                                        </p:tav>
                                        <p:tav tm="100000">
                                          <p:val>
                                            <p:strVal val="#ppt_x"/>
                                          </p:val>
                                        </p:tav>
                                      </p:tavLst>
                                    </p:anim>
                                    <p:anim calcmode="lin" valueType="num">
                                      <p:cBhvr additive="base">
                                        <p:cTn id="13"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3314" name="Заголовок 1"/>
          <p:cNvSpPr txBox="1">
            <a:spLocks noGrp="1"/>
          </p:cNvSpPr>
          <p:nvPr>
            <p:ph type="title"/>
          </p:nvPr>
        </p:nvSpPr>
        <p:spPr>
          <a:xfrm>
            <a:off x="99748" y="138853"/>
            <a:ext cx="8454496" cy="1143000"/>
          </a:xfrm>
        </p:spPr>
        <p:txBody>
          <a:bodyPr/>
          <a:lstStyle/>
          <a:p>
            <a:pPr>
              <a:spcBef>
                <a:spcPct val="0"/>
              </a:spcBef>
              <a:spcAft>
                <a:spcPct val="0"/>
              </a:spcAft>
              <a:buFont typeface="Calibri" pitchFamily="34" charset="0"/>
              <a:buNone/>
            </a:pPr>
            <a:r>
              <a:rPr lang="ru-RU" sz="3600" b="1" dirty="0" smtClean="0">
                <a:solidFill>
                  <a:srgbClr val="953735"/>
                </a:solidFill>
                <a:latin typeface="Book Antiqua" pitchFamily="18" charset="0"/>
                <a:cs typeface="Calibri" pitchFamily="34" charset="0"/>
                <a:sym typeface="Arial" charset="0"/>
              </a:rPr>
              <a:t>ИНТЕРЕСНЫЕ ФАКТЫ</a:t>
            </a:r>
          </a:p>
        </p:txBody>
      </p:sp>
      <p:pic>
        <p:nvPicPr>
          <p:cNvPr id="5122" name="Picture 2" descr="C:\Users\Natallia\Desktop\ПРАКТИКА\презент Зачем быть финанс грам\45878783.png"/>
          <p:cNvPicPr>
            <a:picLocks noChangeAspect="1" noChangeArrowheads="1"/>
          </p:cNvPicPr>
          <p:nvPr/>
        </p:nvPicPr>
        <p:blipFill>
          <a:blip r:embed="rId4"/>
          <a:srcRect/>
          <a:stretch>
            <a:fillRect/>
          </a:stretch>
        </p:blipFill>
        <p:spPr bwMode="auto">
          <a:xfrm>
            <a:off x="405720" y="1756610"/>
            <a:ext cx="3148192" cy="4708358"/>
          </a:xfrm>
          <a:prstGeom prst="rect">
            <a:avLst/>
          </a:prstGeom>
          <a:noFill/>
        </p:spPr>
      </p:pic>
      <p:grpSp>
        <p:nvGrpSpPr>
          <p:cNvPr id="18" name="Группа 17"/>
          <p:cNvGrpSpPr/>
          <p:nvPr/>
        </p:nvGrpSpPr>
        <p:grpSpPr>
          <a:xfrm>
            <a:off x="4900061" y="1564908"/>
            <a:ext cx="1417320" cy="1417320"/>
            <a:chOff x="1691640" y="1661160"/>
            <a:chExt cx="1417320" cy="1417320"/>
          </a:xfrm>
        </p:grpSpPr>
        <p:sp>
          <p:nvSpPr>
            <p:cNvPr id="7" name="Овал 6"/>
            <p:cNvSpPr/>
            <p:nvPr/>
          </p:nvSpPr>
          <p:spPr>
            <a:xfrm>
              <a:off x="1691640" y="166116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descr="C:\Users\Natallia\Desktop\ПРАКТИКА\презент Зачем быть финанс грам\яблоко.png"/>
            <p:cNvPicPr>
              <a:picLocks noChangeAspect="1" noChangeArrowheads="1"/>
            </p:cNvPicPr>
            <p:nvPr/>
          </p:nvPicPr>
          <p:blipFill>
            <a:blip r:embed="rId5"/>
            <a:srcRect/>
            <a:stretch>
              <a:fillRect/>
            </a:stretch>
          </p:blipFill>
          <p:spPr bwMode="auto">
            <a:xfrm>
              <a:off x="2087880" y="1936737"/>
              <a:ext cx="588962" cy="771856"/>
            </a:xfrm>
            <a:prstGeom prst="rect">
              <a:avLst/>
            </a:prstGeom>
            <a:noFill/>
          </p:spPr>
        </p:pic>
      </p:grpSp>
      <p:grpSp>
        <p:nvGrpSpPr>
          <p:cNvPr id="22" name="Группа 21"/>
          <p:cNvGrpSpPr/>
          <p:nvPr/>
        </p:nvGrpSpPr>
        <p:grpSpPr>
          <a:xfrm>
            <a:off x="8138160" y="3078480"/>
            <a:ext cx="1417320" cy="1417320"/>
            <a:chOff x="8138160" y="3078480"/>
            <a:chExt cx="1417320" cy="1417320"/>
          </a:xfrm>
        </p:grpSpPr>
        <p:sp>
          <p:nvSpPr>
            <p:cNvPr id="10" name="Овал 9"/>
            <p:cNvSpPr/>
            <p:nvPr/>
          </p:nvSpPr>
          <p:spPr>
            <a:xfrm>
              <a:off x="8138160" y="307848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8" name="Picture 4" descr="C:\Users\Natallia\Desktop\ПРАКТИКА\презент Зачем быть финанс грам\копье.png"/>
            <p:cNvPicPr>
              <a:picLocks noChangeAspect="1" noChangeArrowheads="1"/>
            </p:cNvPicPr>
            <p:nvPr/>
          </p:nvPicPr>
          <p:blipFill>
            <a:blip r:embed="rId6"/>
            <a:srcRect/>
            <a:stretch>
              <a:fillRect/>
            </a:stretch>
          </p:blipFill>
          <p:spPr bwMode="auto">
            <a:xfrm>
              <a:off x="8399163" y="3337560"/>
              <a:ext cx="922319" cy="921068"/>
            </a:xfrm>
            <a:prstGeom prst="rect">
              <a:avLst/>
            </a:prstGeom>
            <a:noFill/>
          </p:spPr>
        </p:pic>
      </p:grpSp>
      <p:grpSp>
        <p:nvGrpSpPr>
          <p:cNvPr id="21" name="Группа 20"/>
          <p:cNvGrpSpPr/>
          <p:nvPr/>
        </p:nvGrpSpPr>
        <p:grpSpPr>
          <a:xfrm>
            <a:off x="6659880" y="1581752"/>
            <a:ext cx="1417320" cy="1417320"/>
            <a:chOff x="6659880" y="1645920"/>
            <a:chExt cx="1417320" cy="1417320"/>
          </a:xfrm>
        </p:grpSpPr>
        <p:sp>
          <p:nvSpPr>
            <p:cNvPr id="11" name="Овал 10"/>
            <p:cNvSpPr/>
            <p:nvPr/>
          </p:nvSpPr>
          <p:spPr>
            <a:xfrm>
              <a:off x="6659880" y="164592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9" name="Picture 5" descr="C:\Users\Natallia\Desktop\ПРАКТИКА\презент Зачем быть финанс грам\хлопок.png"/>
            <p:cNvPicPr>
              <a:picLocks noChangeAspect="1" noChangeArrowheads="1"/>
            </p:cNvPicPr>
            <p:nvPr/>
          </p:nvPicPr>
          <p:blipFill>
            <a:blip r:embed="rId7"/>
            <a:srcRect/>
            <a:stretch>
              <a:fillRect/>
            </a:stretch>
          </p:blipFill>
          <p:spPr bwMode="auto">
            <a:xfrm>
              <a:off x="6813232" y="1935480"/>
              <a:ext cx="1170753" cy="826135"/>
            </a:xfrm>
            <a:prstGeom prst="rect">
              <a:avLst/>
            </a:prstGeom>
            <a:noFill/>
          </p:spPr>
        </p:pic>
      </p:grpSp>
      <p:grpSp>
        <p:nvGrpSpPr>
          <p:cNvPr id="20" name="Группа 19"/>
          <p:cNvGrpSpPr/>
          <p:nvPr/>
        </p:nvGrpSpPr>
        <p:grpSpPr>
          <a:xfrm>
            <a:off x="4854341" y="5070108"/>
            <a:ext cx="1417320" cy="1417320"/>
            <a:chOff x="1645920" y="5166360"/>
            <a:chExt cx="1417320" cy="1417320"/>
          </a:xfrm>
        </p:grpSpPr>
        <p:sp>
          <p:nvSpPr>
            <p:cNvPr id="8" name="Овал 7"/>
            <p:cNvSpPr/>
            <p:nvPr/>
          </p:nvSpPr>
          <p:spPr>
            <a:xfrm>
              <a:off x="1645920" y="516636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0" name="Picture 6" descr="C:\Users\Natallia\Desktop\ПРАКТИКА\презент Зачем быть финанс грам\какао.png"/>
            <p:cNvPicPr>
              <a:picLocks noChangeAspect="1" noChangeArrowheads="1"/>
            </p:cNvPicPr>
            <p:nvPr/>
          </p:nvPicPr>
          <p:blipFill>
            <a:blip r:embed="rId8"/>
            <a:srcRect/>
            <a:stretch>
              <a:fillRect/>
            </a:stretch>
          </p:blipFill>
          <p:spPr bwMode="auto">
            <a:xfrm>
              <a:off x="1815654" y="5380038"/>
              <a:ext cx="984379" cy="1036002"/>
            </a:xfrm>
            <a:prstGeom prst="rect">
              <a:avLst/>
            </a:prstGeom>
            <a:noFill/>
          </p:spPr>
        </p:pic>
      </p:grpSp>
      <p:grpSp>
        <p:nvGrpSpPr>
          <p:cNvPr id="19" name="Группа 18"/>
          <p:cNvGrpSpPr/>
          <p:nvPr/>
        </p:nvGrpSpPr>
        <p:grpSpPr>
          <a:xfrm>
            <a:off x="3528461" y="3149868"/>
            <a:ext cx="1417320" cy="1417320"/>
            <a:chOff x="320040" y="3246120"/>
            <a:chExt cx="1417320" cy="1417320"/>
          </a:xfrm>
        </p:grpSpPr>
        <p:sp>
          <p:nvSpPr>
            <p:cNvPr id="6" name="Овал 5"/>
            <p:cNvSpPr/>
            <p:nvPr/>
          </p:nvSpPr>
          <p:spPr>
            <a:xfrm>
              <a:off x="320040" y="324612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1" name="Picture 7" descr="C:\Users\Natallia\Desktop\ПРАКТИКА\презент Зачем быть финанс грам\инд.png"/>
            <p:cNvPicPr>
              <a:picLocks noChangeAspect="1" noChangeArrowheads="1"/>
            </p:cNvPicPr>
            <p:nvPr/>
          </p:nvPicPr>
          <p:blipFill>
            <a:blip r:embed="rId9"/>
            <a:srcRect/>
            <a:stretch>
              <a:fillRect/>
            </a:stretch>
          </p:blipFill>
          <p:spPr bwMode="auto">
            <a:xfrm>
              <a:off x="444604" y="3489960"/>
              <a:ext cx="1164167" cy="914400"/>
            </a:xfrm>
            <a:prstGeom prst="rect">
              <a:avLst/>
            </a:prstGeom>
            <a:noFill/>
          </p:spPr>
        </p:pic>
      </p:grpSp>
      <p:grpSp>
        <p:nvGrpSpPr>
          <p:cNvPr id="23" name="Группа 22"/>
          <p:cNvGrpSpPr/>
          <p:nvPr/>
        </p:nvGrpSpPr>
        <p:grpSpPr>
          <a:xfrm>
            <a:off x="6751320" y="5074920"/>
            <a:ext cx="1417320" cy="1417320"/>
            <a:chOff x="6751320" y="5074920"/>
            <a:chExt cx="1417320" cy="1417320"/>
          </a:xfrm>
        </p:grpSpPr>
        <p:sp>
          <p:nvSpPr>
            <p:cNvPr id="9" name="Овал 8"/>
            <p:cNvSpPr/>
            <p:nvPr/>
          </p:nvSpPr>
          <p:spPr>
            <a:xfrm>
              <a:off x="6751320" y="507492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2" name="Picture 8" descr="C:\Users\Natallia\Desktop\ПРАКТИКА\презент Зачем быть финанс грам\крол.png"/>
            <p:cNvPicPr>
              <a:picLocks noChangeAspect="1" noChangeArrowheads="1"/>
            </p:cNvPicPr>
            <p:nvPr/>
          </p:nvPicPr>
          <p:blipFill>
            <a:blip r:embed="rId10"/>
            <a:srcRect/>
            <a:stretch>
              <a:fillRect/>
            </a:stretch>
          </p:blipFill>
          <p:spPr bwMode="auto">
            <a:xfrm>
              <a:off x="6850073" y="5314950"/>
              <a:ext cx="1212840" cy="735330"/>
            </a:xfrm>
            <a:prstGeom prst="rect">
              <a:avLst/>
            </a:prstGeom>
            <a:noFill/>
          </p:spPr>
        </p:pic>
      </p:grpSp>
      <p:grpSp>
        <p:nvGrpSpPr>
          <p:cNvPr id="26" name="Группа 25"/>
          <p:cNvGrpSpPr/>
          <p:nvPr/>
        </p:nvGrpSpPr>
        <p:grpSpPr>
          <a:xfrm>
            <a:off x="5852161" y="3279006"/>
            <a:ext cx="1417320" cy="1417320"/>
            <a:chOff x="5852161" y="3279006"/>
            <a:chExt cx="1417320" cy="1417320"/>
          </a:xfrm>
        </p:grpSpPr>
        <p:sp>
          <p:nvSpPr>
            <p:cNvPr id="28" name="Овал 27"/>
            <p:cNvSpPr/>
            <p:nvPr/>
          </p:nvSpPr>
          <p:spPr>
            <a:xfrm>
              <a:off x="5852161" y="3279006"/>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C:\Users\Natallia\Desktop\ПРАКТИКА\детская презантация\СЫР.png"/>
            <p:cNvPicPr>
              <a:picLocks noChangeAspect="1" noChangeArrowheads="1"/>
            </p:cNvPicPr>
            <p:nvPr/>
          </p:nvPicPr>
          <p:blipFill>
            <a:blip r:embed="rId11"/>
            <a:srcRect/>
            <a:stretch>
              <a:fillRect/>
            </a:stretch>
          </p:blipFill>
          <p:spPr bwMode="auto">
            <a:xfrm>
              <a:off x="6043696" y="3602873"/>
              <a:ext cx="1030897" cy="744537"/>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1"/>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2"/>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3"/>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0"/>
                                        </p:tgtEl>
                                      </p:cBhvr>
                                      <p:by x="150000" y="150000"/>
                                    </p:animScale>
                                  </p:childTnLst>
                                </p:cTn>
                              </p:par>
                            </p:childTnLst>
                          </p:cTn>
                        </p:par>
                        <p:par>
                          <p:cTn id="16" fill="hold">
                            <p:stCondLst>
                              <p:cond delay="8000"/>
                            </p:stCondLst>
                            <p:childTnLst>
                              <p:par>
                                <p:cTn id="17" presetID="6" presetClass="emph" presetSubtype="0" autoRev="1" fill="hold" nodeType="afterEffect">
                                  <p:stCondLst>
                                    <p:cond delay="0"/>
                                  </p:stCondLst>
                                  <p:childTnLst>
                                    <p:animScale>
                                      <p:cBhvr>
                                        <p:cTn id="18" dur="1000" fill="hold"/>
                                        <p:tgtEl>
                                          <p:spTgt spid="19"/>
                                        </p:tgtEl>
                                      </p:cBhvr>
                                      <p:by x="150000" y="150000"/>
                                    </p:animScale>
                                  </p:childTnLst>
                                </p:cTn>
                              </p:par>
                            </p:childTnLst>
                          </p:cTn>
                        </p:par>
                        <p:par>
                          <p:cTn id="19" fill="hold">
                            <p:stCondLst>
                              <p:cond delay="10000"/>
                            </p:stCondLst>
                            <p:childTnLst>
                              <p:par>
                                <p:cTn id="20" presetID="6" presetClass="emph" presetSubtype="0" autoRev="1" fill="hold" nodeType="afterEffect">
                                  <p:stCondLst>
                                    <p:cond delay="0"/>
                                  </p:stCondLst>
                                  <p:childTnLst>
                                    <p:animScale>
                                      <p:cBhvr>
                                        <p:cTn id="21" dur="1000" fill="hold"/>
                                        <p:tgtEl>
                                          <p:spTgt spid="18"/>
                                        </p:tgtEl>
                                      </p:cBhvr>
                                      <p:by x="150000" y="150000"/>
                                    </p:animScale>
                                  </p:childTnLst>
                                </p:cTn>
                              </p:par>
                            </p:childTnLst>
                          </p:cTn>
                        </p:par>
                        <p:par>
                          <p:cTn id="22" fill="hold">
                            <p:stCondLst>
                              <p:cond delay="12000"/>
                            </p:stCondLst>
                            <p:childTnLst>
                              <p:par>
                                <p:cTn id="23" presetID="6" presetClass="emph" presetSubtype="0" autoRev="1" fill="hold" nodeType="afterEffect">
                                  <p:stCondLst>
                                    <p:cond delay="0"/>
                                  </p:stCondLst>
                                  <p:childTnLst>
                                    <p:animScale>
                                      <p:cBhvr>
                                        <p:cTn id="24" dur="1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Овал 28"/>
          <p:cNvSpPr/>
          <p:nvPr/>
        </p:nvSpPr>
        <p:spPr>
          <a:xfrm>
            <a:off x="417180" y="3042435"/>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310932" y="2943700"/>
            <a:ext cx="949408" cy="949408"/>
          </a:xfrm>
          <a:prstGeom prst="rect">
            <a:avLst/>
          </a:prstGeom>
          <a:noFill/>
        </p:spPr>
      </p:pic>
      <p:sp>
        <p:nvSpPr>
          <p:cNvPr id="28" name="Овал 27"/>
          <p:cNvSpPr/>
          <p:nvPr/>
        </p:nvSpPr>
        <p:spPr>
          <a:xfrm>
            <a:off x="336485" y="1704975"/>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416682" y="5710188"/>
            <a:ext cx="760339" cy="77344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Овал 25"/>
          <p:cNvSpPr/>
          <p:nvPr/>
        </p:nvSpPr>
        <p:spPr>
          <a:xfrm>
            <a:off x="363410" y="4447013"/>
            <a:ext cx="750266" cy="7632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кругленный прямоугольник 16"/>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18"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sp>
        <p:nvSpPr>
          <p:cNvPr id="14338" name="Shape 325"/>
          <p:cNvSpPr txBox="1">
            <a:spLocks noGrp="1"/>
          </p:cNvSpPr>
          <p:nvPr>
            <p:ph type="ctrTitle" idx="4294967295"/>
          </p:nvPr>
        </p:nvSpPr>
        <p:spPr>
          <a:xfrm>
            <a:off x="753979" y="-94518"/>
            <a:ext cx="6746199" cy="1471084"/>
          </a:xfrm>
        </p:spPr>
        <p:txBody>
          <a:bodyPr lIns="53614" tIns="53614" rIns="53614" bIns="53614"/>
          <a:lstStyle/>
          <a:p>
            <a:pPr algn="ctr" eaLnBrk="1" hangingPunct="1">
              <a:lnSpc>
                <a:spcPct val="120000"/>
              </a:lnSpc>
              <a:buClr>
                <a:srgbClr val="000000"/>
              </a:buClr>
              <a:buSzPct val="25000"/>
              <a:buFont typeface="Calibri" pitchFamily="34" charset="0"/>
              <a:buNone/>
            </a:pPr>
            <a:r>
              <a:rPr lang="ru-RU" altLang="ru-RU" sz="3600" b="1" dirty="0" smtClean="0">
                <a:solidFill>
                  <a:schemeClr val="accent2">
                    <a:lumMod val="75000"/>
                  </a:schemeClr>
                </a:solidFill>
                <a:latin typeface="Book Antiqua" pitchFamily="18" charset="0"/>
                <a:cs typeface="Arial" charset="0"/>
              </a:rPr>
              <a:t>ФИНАНСОВЫЕ СОВЕТЫ</a:t>
            </a:r>
            <a:endParaRPr lang="en-US" altLang="ru-RU" sz="3600" b="1" dirty="0" smtClean="0">
              <a:solidFill>
                <a:schemeClr val="accent2">
                  <a:lumMod val="75000"/>
                </a:schemeClr>
              </a:solidFill>
              <a:latin typeface="Book Antiqua" pitchFamily="18" charset="0"/>
              <a:cs typeface="Arial" charset="0"/>
              <a:sym typeface="Georgia" pitchFamily="18" charset="0"/>
            </a:endParaRPr>
          </a:p>
        </p:txBody>
      </p:sp>
      <p:sp>
        <p:nvSpPr>
          <p:cNvPr id="14339" name="Shape 326"/>
          <p:cNvSpPr>
            <a:spLocks noChangeArrowheads="1"/>
          </p:cNvSpPr>
          <p:nvPr/>
        </p:nvSpPr>
        <p:spPr bwMode="auto">
          <a:xfrm>
            <a:off x="1337455" y="1255073"/>
            <a:ext cx="3140340" cy="1795488"/>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ru-RU" altLang="ru-RU" sz="1500" dirty="0" smtClean="0">
                <a:latin typeface="Book Antiqua" pitchFamily="18" charset="0"/>
              </a:rPr>
              <a:t>Принимайте финансовые решения в три этапа:</a:t>
            </a:r>
          </a:p>
          <a:p>
            <a:pPr eaLnBrk="1" hangingPunct="1">
              <a:lnSpc>
                <a:spcPct val="115000"/>
              </a:lnSpc>
              <a:buClr>
                <a:srgbClr val="000000"/>
              </a:buClr>
              <a:buSzPct val="25000"/>
              <a:buFont typeface="Arial" charset="0"/>
              <a:buNone/>
            </a:pPr>
            <a:r>
              <a:rPr lang="en-US" altLang="ru-RU" sz="1500" dirty="0" smtClean="0">
                <a:latin typeface="Book Antiqua" pitchFamily="18" charset="0"/>
              </a:rPr>
              <a:t>1 </a:t>
            </a:r>
            <a:r>
              <a:rPr lang="ru-RU" altLang="ru-RU" sz="1500" dirty="0" smtClean="0">
                <a:latin typeface="Book Antiqua" pitchFamily="18" charset="0"/>
              </a:rPr>
              <a:t>этап</a:t>
            </a:r>
            <a:r>
              <a:rPr lang="en-US" altLang="ru-RU" sz="1500" dirty="0" smtClean="0">
                <a:latin typeface="Book Antiqua" pitchFamily="18" charset="0"/>
              </a:rPr>
              <a:t>– </a:t>
            </a:r>
            <a:r>
              <a:rPr lang="en-US" altLang="ru-RU" sz="1500" dirty="0" err="1">
                <a:latin typeface="Book Antiqua" pitchFamily="18" charset="0"/>
              </a:rPr>
              <a:t>идея</a:t>
            </a:r>
            <a:r>
              <a:rPr lang="en-US" altLang="ru-RU" sz="1500" dirty="0">
                <a:latin typeface="Book Antiqua" pitchFamily="18" charset="0"/>
              </a:rPr>
              <a:t>, </a:t>
            </a:r>
            <a:br>
              <a:rPr lang="en-US" altLang="ru-RU" sz="1500" dirty="0">
                <a:latin typeface="Book Antiqua" pitchFamily="18" charset="0"/>
              </a:rPr>
            </a:br>
            <a:r>
              <a:rPr lang="en-US" altLang="ru-RU" sz="1500" dirty="0">
                <a:latin typeface="Book Antiqua" pitchFamily="18" charset="0"/>
              </a:rPr>
              <a:t>2 </a:t>
            </a:r>
            <a:r>
              <a:rPr lang="ru-RU" altLang="ru-RU" sz="1500" dirty="0" smtClean="0">
                <a:latin typeface="Book Antiqua" pitchFamily="18" charset="0"/>
              </a:rPr>
              <a:t>этап</a:t>
            </a:r>
            <a:r>
              <a:rPr lang="en-US" altLang="ru-RU" sz="1500" dirty="0" smtClean="0">
                <a:latin typeface="Book Antiqua" pitchFamily="18" charset="0"/>
              </a:rPr>
              <a:t>– </a:t>
            </a:r>
            <a:r>
              <a:rPr lang="en-US" altLang="ru-RU" sz="1500" dirty="0" err="1">
                <a:latin typeface="Book Antiqua" pitchFamily="18" charset="0"/>
              </a:rPr>
              <a:t>сбор</a:t>
            </a:r>
            <a:r>
              <a:rPr lang="en-US" altLang="ru-RU" sz="1500" dirty="0">
                <a:latin typeface="Book Antiqua" pitchFamily="18" charset="0"/>
              </a:rPr>
              <a:t> </a:t>
            </a:r>
            <a:r>
              <a:rPr lang="en-US" altLang="ru-RU" sz="1500" dirty="0" err="1">
                <a:latin typeface="Book Antiqua" pitchFamily="18" charset="0"/>
              </a:rPr>
              <a:t>информации</a:t>
            </a:r>
            <a:r>
              <a:rPr lang="en-US" altLang="ru-RU" sz="1500" dirty="0">
                <a:latin typeface="Book Antiqua" pitchFamily="18" charset="0"/>
              </a:rPr>
              <a:t>,  </a:t>
            </a:r>
            <a:br>
              <a:rPr lang="en-US" altLang="ru-RU" sz="1500" dirty="0">
                <a:latin typeface="Book Antiqua" pitchFamily="18" charset="0"/>
              </a:rPr>
            </a:br>
            <a:r>
              <a:rPr lang="en-US" altLang="ru-RU" sz="1500" dirty="0">
                <a:latin typeface="Book Antiqua" pitchFamily="18" charset="0"/>
              </a:rPr>
              <a:t>3 </a:t>
            </a:r>
            <a:r>
              <a:rPr lang="ru-RU" altLang="ru-RU" sz="1500" dirty="0" smtClean="0">
                <a:latin typeface="Book Antiqua" pitchFamily="18" charset="0"/>
              </a:rPr>
              <a:t>этап</a:t>
            </a:r>
            <a:r>
              <a:rPr lang="en-US" altLang="ru-RU" sz="1500" dirty="0" smtClean="0">
                <a:latin typeface="Book Antiqua" pitchFamily="18" charset="0"/>
              </a:rPr>
              <a:t>– </a:t>
            </a:r>
            <a:r>
              <a:rPr lang="en-US" altLang="ru-RU" sz="1500" dirty="0" err="1">
                <a:latin typeface="Book Antiqua" pitchFamily="18" charset="0"/>
              </a:rPr>
              <a:t>принятие</a:t>
            </a:r>
            <a:r>
              <a:rPr lang="en-US" altLang="ru-RU" sz="1500" dirty="0">
                <a:latin typeface="Book Antiqua" pitchFamily="18" charset="0"/>
              </a:rPr>
              <a:t> </a:t>
            </a:r>
            <a:r>
              <a:rPr lang="en-US" altLang="ru-RU" sz="1500" dirty="0" err="1">
                <a:latin typeface="Book Antiqua" pitchFamily="18" charset="0"/>
              </a:rPr>
              <a:t>решения</a:t>
            </a:r>
            <a:r>
              <a:rPr lang="en-US" altLang="ru-RU" sz="1500" dirty="0">
                <a:latin typeface="Book Antiqua" pitchFamily="18" charset="0"/>
              </a:rPr>
              <a:t> </a:t>
            </a:r>
          </a:p>
          <a:p>
            <a:pPr eaLnBrk="1" hangingPunct="1">
              <a:lnSpc>
                <a:spcPct val="115000"/>
              </a:lnSpc>
              <a:buClr>
                <a:srgbClr val="000000"/>
              </a:buClr>
              <a:buFont typeface="Arial" charset="0"/>
              <a:buNone/>
            </a:pPr>
            <a:endParaRPr lang="ru-RU" altLang="ru-RU" sz="1500" dirty="0">
              <a:latin typeface="Book Antiqua" pitchFamily="18" charset="0"/>
            </a:endParaRPr>
          </a:p>
        </p:txBody>
      </p:sp>
      <p:sp>
        <p:nvSpPr>
          <p:cNvPr id="14340" name="Shape 327"/>
          <p:cNvSpPr>
            <a:spLocks noChangeArrowheads="1"/>
          </p:cNvSpPr>
          <p:nvPr/>
        </p:nvSpPr>
        <p:spPr bwMode="auto">
          <a:xfrm>
            <a:off x="1369670" y="5628741"/>
            <a:ext cx="2863453" cy="1352549"/>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en-US" altLang="ru-RU" sz="1500" dirty="0" err="1">
                <a:latin typeface="Book Antiqua" pitchFamily="18" charset="0"/>
              </a:rPr>
              <a:t>Передавайте</a:t>
            </a:r>
            <a:r>
              <a:rPr lang="en-US" altLang="ru-RU" sz="1500" dirty="0">
                <a:latin typeface="Book Antiqua" pitchFamily="18" charset="0"/>
              </a:rPr>
              <a:t> </a:t>
            </a:r>
            <a:r>
              <a:rPr lang="en-US" altLang="ru-RU" sz="1500" dirty="0" err="1">
                <a:latin typeface="Book Antiqua" pitchFamily="18" charset="0"/>
              </a:rPr>
              <a:t>деньги</a:t>
            </a:r>
            <a:r>
              <a:rPr lang="en-US" altLang="ru-RU" sz="1500" dirty="0">
                <a:latin typeface="Book Antiqua" pitchFamily="18" charset="0"/>
              </a:rPr>
              <a:t> </a:t>
            </a:r>
            <a:r>
              <a:rPr lang="en-US" altLang="ru-RU" sz="1500" dirty="0" err="1">
                <a:latin typeface="Book Antiqua" pitchFamily="18" charset="0"/>
              </a:rPr>
              <a:t>только</a:t>
            </a:r>
            <a:r>
              <a:rPr lang="en-US" altLang="ru-RU" sz="1500" dirty="0">
                <a:latin typeface="Book Antiqua" pitchFamily="18" charset="0"/>
              </a:rPr>
              <a:t> </a:t>
            </a:r>
            <a:r>
              <a:rPr lang="en-US" altLang="ru-RU" sz="1500" dirty="0" err="1">
                <a:latin typeface="Book Antiqua" pitchFamily="18" charset="0"/>
              </a:rPr>
              <a:t>после</a:t>
            </a:r>
            <a:r>
              <a:rPr lang="en-US" altLang="ru-RU" sz="1500" dirty="0">
                <a:latin typeface="Book Antiqua" pitchFamily="18" charset="0"/>
              </a:rPr>
              <a:t> </a:t>
            </a:r>
            <a:r>
              <a:rPr lang="ru-RU" altLang="ru-RU" sz="1500" dirty="0" smtClean="0">
                <a:latin typeface="Book Antiqua" pitchFamily="18" charset="0"/>
              </a:rPr>
              <a:t> </a:t>
            </a:r>
            <a:r>
              <a:rPr lang="en-US" altLang="ru-RU" sz="1500" dirty="0" err="1" smtClean="0">
                <a:latin typeface="Book Antiqua" pitchFamily="18" charset="0"/>
              </a:rPr>
              <a:t>заключения</a:t>
            </a:r>
            <a:r>
              <a:rPr lang="en-US" altLang="ru-RU" sz="1500" dirty="0" smtClean="0">
                <a:latin typeface="Book Antiqua" pitchFamily="18" charset="0"/>
              </a:rPr>
              <a:t> </a:t>
            </a:r>
            <a:r>
              <a:rPr lang="en-US" altLang="ru-RU" sz="1500" dirty="0" err="1">
                <a:latin typeface="Book Antiqua" pitchFamily="18" charset="0"/>
              </a:rPr>
              <a:t>договора</a:t>
            </a:r>
            <a:r>
              <a:rPr lang="en-US" altLang="ru-RU" sz="1500" dirty="0">
                <a:latin typeface="Book Antiqua" pitchFamily="18" charset="0"/>
              </a:rPr>
              <a:t>, </a:t>
            </a:r>
            <a:r>
              <a:rPr lang="en-US" altLang="ru-RU" sz="1500" dirty="0" err="1">
                <a:latin typeface="Book Antiqua" pitchFamily="18" charset="0"/>
              </a:rPr>
              <a:t>не</a:t>
            </a:r>
            <a:r>
              <a:rPr lang="en-US" altLang="ru-RU" sz="1500" dirty="0">
                <a:latin typeface="Book Antiqua" pitchFamily="18" charset="0"/>
              </a:rPr>
              <a:t> </a:t>
            </a:r>
            <a:r>
              <a:rPr lang="en-US" altLang="ru-RU" sz="1500" dirty="0" err="1">
                <a:latin typeface="Book Antiqua" pitchFamily="18" charset="0"/>
              </a:rPr>
              <a:t>стесняйтесь</a:t>
            </a:r>
            <a:r>
              <a:rPr lang="en-US" altLang="ru-RU" sz="1500" dirty="0">
                <a:latin typeface="Book Antiqua" pitchFamily="18" charset="0"/>
              </a:rPr>
              <a:t> </a:t>
            </a:r>
            <a:r>
              <a:rPr lang="en-US" altLang="ru-RU" sz="1500" dirty="0" err="1">
                <a:latin typeface="Book Antiqua" pitchFamily="18" charset="0"/>
              </a:rPr>
              <a:t>задавать</a:t>
            </a:r>
            <a:r>
              <a:rPr lang="en-US" altLang="ru-RU" sz="1500" dirty="0">
                <a:latin typeface="Book Antiqua" pitchFamily="18" charset="0"/>
              </a:rPr>
              <a:t> </a:t>
            </a:r>
            <a:r>
              <a:rPr lang="en-US" altLang="ru-RU" sz="1500" dirty="0" err="1">
                <a:latin typeface="Book Antiqua" pitchFamily="18" charset="0"/>
              </a:rPr>
              <a:t>вопросы</a:t>
            </a:r>
            <a:r>
              <a:rPr lang="en-US" altLang="ru-RU" sz="1500" dirty="0">
                <a:latin typeface="Book Antiqua" pitchFamily="18" charset="0"/>
              </a:rPr>
              <a:t> </a:t>
            </a:r>
            <a:endParaRPr lang="ru-RU" altLang="ru-RU" sz="1500" dirty="0"/>
          </a:p>
        </p:txBody>
      </p:sp>
      <p:sp>
        <p:nvSpPr>
          <p:cNvPr id="14341" name="Shape 328"/>
          <p:cNvSpPr>
            <a:spLocks noChangeArrowheads="1"/>
          </p:cNvSpPr>
          <p:nvPr/>
        </p:nvSpPr>
        <p:spPr bwMode="auto">
          <a:xfrm>
            <a:off x="1383825" y="4552671"/>
            <a:ext cx="2493698" cy="1128184"/>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en-US" altLang="ru-RU" sz="1500" dirty="0" err="1">
                <a:latin typeface="Book Antiqua" pitchFamily="18" charset="0"/>
              </a:rPr>
              <a:t>Подробно</a:t>
            </a:r>
            <a:r>
              <a:rPr lang="en-US" altLang="ru-RU" sz="1500" dirty="0">
                <a:latin typeface="Book Antiqua" pitchFamily="18" charset="0"/>
              </a:rPr>
              <a:t> </a:t>
            </a:r>
            <a:r>
              <a:rPr lang="en-US" altLang="ru-RU" sz="1500" dirty="0" err="1">
                <a:latin typeface="Book Antiqua" pitchFamily="18" charset="0"/>
              </a:rPr>
              <a:t>изуч</a:t>
            </a:r>
            <a:r>
              <a:rPr lang="ru-RU" altLang="ru-RU" sz="1500" dirty="0" err="1">
                <a:latin typeface="Book Antiqua" pitchFamily="18" charset="0"/>
              </a:rPr>
              <a:t>ите</a:t>
            </a:r>
            <a:r>
              <a:rPr lang="ru-RU" altLang="ru-RU" sz="1500" dirty="0">
                <a:latin typeface="Book Antiqua" pitchFamily="18" charset="0"/>
              </a:rPr>
              <a:t> ту</a:t>
            </a:r>
            <a:r>
              <a:rPr lang="en-US" altLang="ru-RU" sz="1500" dirty="0">
                <a:latin typeface="Book Antiqua" pitchFamily="18" charset="0"/>
              </a:rPr>
              <a:t> </a:t>
            </a:r>
            <a:r>
              <a:rPr lang="en-US" altLang="ru-RU" sz="1500" dirty="0" err="1">
                <a:latin typeface="Book Antiqua" pitchFamily="18" charset="0"/>
              </a:rPr>
              <a:t>организацию</a:t>
            </a:r>
            <a:r>
              <a:rPr lang="en-US" altLang="ru-RU" sz="1500" dirty="0">
                <a:latin typeface="Book Antiqua" pitchFamily="18" charset="0"/>
              </a:rPr>
              <a:t>, с </a:t>
            </a:r>
            <a:r>
              <a:rPr lang="en-US" altLang="ru-RU" sz="1500" dirty="0" err="1">
                <a:latin typeface="Book Antiqua" pitchFamily="18" charset="0"/>
              </a:rPr>
              <a:t>которой</a:t>
            </a:r>
            <a:r>
              <a:rPr lang="en-US" altLang="ru-RU" sz="1500" dirty="0">
                <a:latin typeface="Book Antiqua" pitchFamily="18" charset="0"/>
              </a:rPr>
              <a:t> </a:t>
            </a:r>
            <a:r>
              <a:rPr lang="en-US" altLang="ru-RU" sz="1500" dirty="0" err="1">
                <a:latin typeface="Book Antiqua" pitchFamily="18" charset="0"/>
              </a:rPr>
              <a:t>собираетесь</a:t>
            </a:r>
            <a:r>
              <a:rPr lang="en-US" altLang="ru-RU" sz="1500" dirty="0">
                <a:latin typeface="Book Antiqua" pitchFamily="18" charset="0"/>
              </a:rPr>
              <a:t> </a:t>
            </a:r>
            <a:r>
              <a:rPr lang="en-US" altLang="ru-RU" sz="1500" dirty="0" err="1">
                <a:latin typeface="Book Antiqua" pitchFamily="18" charset="0"/>
              </a:rPr>
              <a:t>сотрудничать</a:t>
            </a:r>
            <a:r>
              <a:rPr lang="en-US" altLang="ru-RU" sz="1500" dirty="0">
                <a:latin typeface="Book Antiqua" pitchFamily="18" charset="0"/>
              </a:rPr>
              <a:t> </a:t>
            </a:r>
          </a:p>
          <a:p>
            <a:pPr eaLnBrk="1" hangingPunct="1">
              <a:lnSpc>
                <a:spcPct val="115000"/>
              </a:lnSpc>
              <a:buClr>
                <a:srgbClr val="000000"/>
              </a:buClr>
              <a:buFont typeface="Arial" charset="0"/>
              <a:buNone/>
            </a:pPr>
            <a:endParaRPr lang="ru-RU" altLang="ru-RU" sz="1500" dirty="0">
              <a:latin typeface="Book Antiqua" pitchFamily="18" charset="0"/>
            </a:endParaRPr>
          </a:p>
        </p:txBody>
      </p:sp>
      <p:sp>
        <p:nvSpPr>
          <p:cNvPr id="14342" name="Shape 329"/>
          <p:cNvSpPr>
            <a:spLocks noChangeArrowheads="1"/>
          </p:cNvSpPr>
          <p:nvPr/>
        </p:nvSpPr>
        <p:spPr bwMode="auto">
          <a:xfrm>
            <a:off x="1368124" y="2885542"/>
            <a:ext cx="2930525" cy="1352549"/>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ru-RU" altLang="ru-RU" sz="1500" dirty="0" smtClean="0">
                <a:latin typeface="Book Antiqua" pitchFamily="18" charset="0"/>
              </a:rPr>
              <a:t>Используйте  информацию, полученную из  официальных источников, специальной литературы, постоянно повышайте свою финансовую грамотность</a:t>
            </a:r>
            <a:endParaRPr lang="en-US" altLang="ru-RU" sz="1500" dirty="0">
              <a:latin typeface="Book Antiqua" pitchFamily="18" charset="0"/>
            </a:endParaRPr>
          </a:p>
          <a:p>
            <a:pPr eaLnBrk="1" hangingPunct="1">
              <a:lnSpc>
                <a:spcPct val="115000"/>
              </a:lnSpc>
              <a:buClr>
                <a:srgbClr val="000000"/>
              </a:buClr>
              <a:buFont typeface="Arial" charset="0"/>
              <a:buNone/>
            </a:pPr>
            <a:endParaRPr lang="ru-RU" altLang="ru-RU" sz="1500" dirty="0"/>
          </a:p>
        </p:txBody>
      </p:sp>
      <p:pic>
        <p:nvPicPr>
          <p:cNvPr id="1026"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230473" y="1608308"/>
            <a:ext cx="949408" cy="949408"/>
          </a:xfrm>
          <a:prstGeom prst="rect">
            <a:avLst/>
          </a:prstGeom>
          <a:noFill/>
        </p:spPr>
      </p:pic>
      <p:pic>
        <p:nvPicPr>
          <p:cNvPr id="21"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252645" y="4364467"/>
            <a:ext cx="949408" cy="949408"/>
          </a:xfrm>
          <a:prstGeom prst="rect">
            <a:avLst/>
          </a:prstGeom>
          <a:noFill/>
        </p:spPr>
      </p:pic>
      <p:pic>
        <p:nvPicPr>
          <p:cNvPr id="22"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330963" y="5640483"/>
            <a:ext cx="945252" cy="945252"/>
          </a:xfrm>
          <a:prstGeom prst="rect">
            <a:avLst/>
          </a:prstGeom>
          <a:noFill/>
        </p:spPr>
      </p:pic>
      <p:pic>
        <p:nvPicPr>
          <p:cNvPr id="1028" name="Picture 4" descr="I:\баба.png"/>
          <p:cNvPicPr>
            <a:picLocks noChangeAspect="1" noChangeArrowheads="1"/>
          </p:cNvPicPr>
          <p:nvPr/>
        </p:nvPicPr>
        <p:blipFill>
          <a:blip r:embed="rId5"/>
          <a:srcRect/>
          <a:stretch>
            <a:fillRect/>
          </a:stretch>
        </p:blipFill>
        <p:spPr bwMode="auto">
          <a:xfrm>
            <a:off x="5469448" y="1952868"/>
            <a:ext cx="4023360" cy="365145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1026"/>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19"/>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1"/>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7"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grpSp>
        <p:nvGrpSpPr>
          <p:cNvPr id="14" name="Группа 13"/>
          <p:cNvGrpSpPr/>
          <p:nvPr/>
        </p:nvGrpSpPr>
        <p:grpSpPr>
          <a:xfrm>
            <a:off x="192506" y="1411706"/>
            <a:ext cx="4347411" cy="2502568"/>
            <a:chOff x="192506" y="1411706"/>
            <a:chExt cx="4347411" cy="2502568"/>
          </a:xfrm>
        </p:grpSpPr>
        <p:sp>
          <p:nvSpPr>
            <p:cNvPr id="9" name="Облако 8"/>
            <p:cNvSpPr/>
            <p:nvPr/>
          </p:nvSpPr>
          <p:spPr>
            <a:xfrm>
              <a:off x="192506" y="1411706"/>
              <a:ext cx="4347411" cy="2502568"/>
            </a:xfrm>
            <a:prstGeom prst="cloud">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362" name="Shape 382"/>
            <p:cNvSpPr>
              <a:spLocks noChangeArrowheads="1"/>
            </p:cNvSpPr>
            <p:nvPr/>
          </p:nvSpPr>
          <p:spPr bwMode="auto">
            <a:xfrm>
              <a:off x="876986" y="1442899"/>
              <a:ext cx="3101457" cy="1653229"/>
            </a:xfrm>
            <a:prstGeom prst="rect">
              <a:avLst/>
            </a:prstGeom>
            <a:noFill/>
            <a:ln w="9525">
              <a:noFill/>
              <a:miter lim="800000"/>
              <a:headEnd/>
              <a:tailEnd/>
            </a:ln>
          </p:spPr>
          <p:txBody>
            <a:bodyPr lIns="53614" tIns="53614" rIns="53614" bIns="53614"/>
            <a:lstStyle/>
            <a:p>
              <a:pPr algn="ctr" eaLnBrk="1" hangingPunct="1">
                <a:lnSpc>
                  <a:spcPct val="115000"/>
                </a:lnSpc>
                <a:buClr>
                  <a:srgbClr val="000000"/>
                </a:buClr>
                <a:buFont typeface="Arial" charset="0"/>
                <a:buNone/>
              </a:pPr>
              <a:endParaRPr lang="ru-RU" altLang="ru-RU" dirty="0">
                <a:latin typeface="Book Antiqua" pitchFamily="18" charset="0"/>
              </a:endParaRPr>
            </a:p>
            <a:p>
              <a:pPr algn="ctr" eaLnBrk="1" hangingPunct="1">
                <a:lnSpc>
                  <a:spcPct val="115000"/>
                </a:lnSpc>
                <a:buClr>
                  <a:srgbClr val="000000"/>
                </a:buClr>
                <a:buFont typeface="Arial" charset="0"/>
                <a:buNone/>
              </a:pPr>
              <a:r>
                <a:rPr lang="ru-RU" altLang="ru-RU" sz="2000" dirty="0" err="1" smtClean="0">
                  <a:latin typeface="Book Antiqua" pitchFamily="18" charset="0"/>
                </a:rPr>
                <a:t>С</a:t>
              </a:r>
              <a:r>
                <a:rPr lang="en-US" altLang="ru-RU" sz="2000" dirty="0" err="1" smtClean="0">
                  <a:latin typeface="Book Antiqua" pitchFamily="18" charset="0"/>
                </a:rPr>
                <a:t>айт</a:t>
              </a:r>
              <a:r>
                <a:rPr lang="ru-RU" altLang="ru-RU" sz="2000" dirty="0" err="1">
                  <a:latin typeface="Book Antiqua" pitchFamily="18" charset="0"/>
                </a:rPr>
                <a:t>ы</a:t>
              </a:r>
              <a:r>
                <a:rPr lang="en-US" altLang="ru-RU" sz="2000" dirty="0">
                  <a:latin typeface="Book Antiqua" pitchFamily="18" charset="0"/>
                </a:rPr>
                <a:t> </a:t>
              </a:r>
              <a:r>
                <a:rPr lang="be-BY" altLang="ru-RU" sz="2000" dirty="0">
                  <a:latin typeface="Book Antiqua" pitchFamily="18" charset="0"/>
                </a:rPr>
                <a:t>Нац</a:t>
              </a:r>
              <a:r>
                <a:rPr lang="ru-RU" altLang="ru-RU" sz="2000" dirty="0">
                  <a:latin typeface="Book Antiqua" pitchFamily="18" charset="0"/>
                </a:rPr>
                <a:t>и</a:t>
              </a:r>
              <a:r>
                <a:rPr lang="be-BY" altLang="ru-RU" sz="2000" dirty="0">
                  <a:latin typeface="Book Antiqua" pitchFamily="18" charset="0"/>
                </a:rPr>
                <a:t>онального банка Республики Беларусь</a:t>
              </a:r>
              <a:r>
                <a:rPr lang="en-US" altLang="ru-RU" sz="2000" dirty="0">
                  <a:latin typeface="Book Antiqua" pitchFamily="18" charset="0"/>
                </a:rPr>
                <a:t>: </a:t>
              </a:r>
              <a:endParaRPr lang="ru-RU" altLang="ru-RU" sz="2000" dirty="0" smtClean="0">
                <a:latin typeface="Book Antiqua" pitchFamily="18" charset="0"/>
              </a:endParaRPr>
            </a:p>
            <a:p>
              <a:pPr algn="ctr" eaLnBrk="1" hangingPunct="1">
                <a:lnSpc>
                  <a:spcPct val="115000"/>
                </a:lnSpc>
                <a:buClr>
                  <a:srgbClr val="000000"/>
                </a:buClr>
                <a:buFont typeface="Arial" charset="0"/>
                <a:buNone/>
              </a:pPr>
              <a:r>
                <a:rPr lang="en-US" altLang="ru-RU" dirty="0" smtClean="0">
                  <a:solidFill>
                    <a:schemeClr val="tx1">
                      <a:lumMod val="95000"/>
                      <a:lumOff val="5000"/>
                    </a:schemeClr>
                  </a:solidFill>
                  <a:latin typeface="Book Antiqua" pitchFamily="18" charset="0"/>
                </a:rPr>
                <a:t>www.nbrb.by</a:t>
              </a:r>
              <a:endParaRPr lang="en-US" altLang="ru-RU" dirty="0">
                <a:solidFill>
                  <a:schemeClr val="tx1">
                    <a:lumMod val="95000"/>
                    <a:lumOff val="5000"/>
                  </a:schemeClr>
                </a:solidFill>
                <a:latin typeface="Book Antiqua" pitchFamily="18" charset="0"/>
              </a:endParaRPr>
            </a:p>
            <a:p>
              <a:pPr algn="ctr" eaLnBrk="1" hangingPunct="1">
                <a:lnSpc>
                  <a:spcPct val="115000"/>
                </a:lnSpc>
                <a:buClr>
                  <a:srgbClr val="000000"/>
                </a:buClr>
                <a:buFont typeface="Arial" charset="0"/>
                <a:buNone/>
              </a:pPr>
              <a:r>
                <a:rPr lang="en-US" altLang="ru-RU" dirty="0">
                  <a:solidFill>
                    <a:schemeClr val="tx1">
                      <a:lumMod val="95000"/>
                      <a:lumOff val="5000"/>
                    </a:schemeClr>
                  </a:solidFill>
                  <a:latin typeface="Book Antiqua" pitchFamily="18" charset="0"/>
                </a:rPr>
                <a:t>www.fingramota.by</a:t>
              </a:r>
            </a:p>
            <a:p>
              <a:pPr algn="ctr" eaLnBrk="1" hangingPunct="1">
                <a:lnSpc>
                  <a:spcPct val="115000"/>
                </a:lnSpc>
                <a:buClr>
                  <a:srgbClr val="000000"/>
                </a:buClr>
                <a:buFont typeface="Arial" charset="0"/>
                <a:buNone/>
              </a:pPr>
              <a:endParaRPr lang="en-US" altLang="ru-RU" dirty="0"/>
            </a:p>
            <a:p>
              <a:pPr algn="ctr" eaLnBrk="1" hangingPunct="1">
                <a:lnSpc>
                  <a:spcPct val="115000"/>
                </a:lnSpc>
                <a:buClr>
                  <a:srgbClr val="000000"/>
                </a:buClr>
              </a:pPr>
              <a:endParaRPr lang="en-US" altLang="ru-RU" dirty="0">
                <a:solidFill>
                  <a:schemeClr val="accent1"/>
                </a:solidFill>
              </a:endParaRPr>
            </a:p>
            <a:p>
              <a:pPr algn="ctr" eaLnBrk="1" hangingPunct="1">
                <a:lnSpc>
                  <a:spcPct val="115000"/>
                </a:lnSpc>
                <a:buClr>
                  <a:srgbClr val="000000"/>
                </a:buClr>
                <a:buFont typeface="Arial" charset="0"/>
                <a:buNone/>
              </a:pPr>
              <a:endParaRPr lang="en-US" altLang="ru-RU" dirty="0">
                <a:solidFill>
                  <a:schemeClr val="accent1"/>
                </a:solidFill>
              </a:endParaRPr>
            </a:p>
            <a:p>
              <a:pPr algn="ctr" eaLnBrk="1" hangingPunct="1">
                <a:lnSpc>
                  <a:spcPct val="115000"/>
                </a:lnSpc>
                <a:buClr>
                  <a:srgbClr val="000000"/>
                </a:buClr>
                <a:buFont typeface="Arial" charset="0"/>
                <a:buNone/>
              </a:pPr>
              <a:endParaRPr lang="ru-RU" altLang="ru-RU" dirty="0"/>
            </a:p>
          </p:txBody>
        </p:sp>
      </p:grpSp>
      <p:sp>
        <p:nvSpPr>
          <p:cNvPr id="15363" name="Shape 383"/>
          <p:cNvSpPr txBox="1">
            <a:spLocks noGrp="1"/>
          </p:cNvSpPr>
          <p:nvPr>
            <p:ph type="ctrTitle" idx="4294967295"/>
          </p:nvPr>
        </p:nvSpPr>
        <p:spPr>
          <a:xfrm>
            <a:off x="368968" y="-54808"/>
            <a:ext cx="7393667" cy="1471084"/>
          </a:xfrm>
        </p:spPr>
        <p:txBody>
          <a:bodyPr lIns="53614" tIns="53614" rIns="53614" bIns="53614"/>
          <a:lstStyle/>
          <a:p>
            <a:pPr algn="ctr" eaLnBrk="1" hangingPunct="1">
              <a:lnSpc>
                <a:spcPct val="120000"/>
              </a:lnSpc>
              <a:buClr>
                <a:srgbClr val="000000"/>
              </a:buClr>
              <a:buSzPct val="25000"/>
              <a:buFont typeface="Calibri" pitchFamily="34" charset="0"/>
              <a:buNone/>
            </a:pPr>
            <a:r>
              <a:rPr lang="en-US" altLang="ru-RU" sz="3600" b="1" dirty="0" smtClean="0">
                <a:solidFill>
                  <a:schemeClr val="accent2">
                    <a:lumMod val="75000"/>
                  </a:schemeClr>
                </a:solidFill>
                <a:latin typeface="Book Antiqua" pitchFamily="18" charset="0"/>
                <a:cs typeface="Arial" charset="0"/>
              </a:rPr>
              <a:t>И</a:t>
            </a:r>
            <a:r>
              <a:rPr lang="ru-RU" altLang="ru-RU" sz="3600" b="1" dirty="0" smtClean="0">
                <a:solidFill>
                  <a:schemeClr val="accent2">
                    <a:lumMod val="75000"/>
                  </a:schemeClr>
                </a:solidFill>
                <a:latin typeface="Book Antiqua" pitchFamily="18" charset="0"/>
                <a:cs typeface="Arial" charset="0"/>
              </a:rPr>
              <a:t>СТОЧНИКИ ИНФОРМАЦИИ</a:t>
            </a:r>
            <a:endParaRPr lang="en-US" altLang="ru-RU" sz="3600" b="1" dirty="0" smtClean="0">
              <a:solidFill>
                <a:schemeClr val="accent2">
                  <a:lumMod val="75000"/>
                </a:schemeClr>
              </a:solidFill>
              <a:latin typeface="Book Antiqua" pitchFamily="18" charset="0"/>
              <a:cs typeface="Arial" charset="0"/>
              <a:sym typeface="Georgia" pitchFamily="18" charset="0"/>
            </a:endParaRPr>
          </a:p>
        </p:txBody>
      </p:sp>
      <p:pic>
        <p:nvPicPr>
          <p:cNvPr id="2050" name="Picture 2" descr="C:\Users\Natallia\Desktop\ПРАКТИКА\презент Зачем быть финанс грам\человечи\Максик.png"/>
          <p:cNvPicPr>
            <a:picLocks noChangeAspect="1" noChangeArrowheads="1"/>
          </p:cNvPicPr>
          <p:nvPr/>
        </p:nvPicPr>
        <p:blipFill>
          <a:blip r:embed="rId4"/>
          <a:srcRect/>
          <a:stretch>
            <a:fillRect/>
          </a:stretch>
        </p:blipFill>
        <p:spPr bwMode="auto">
          <a:xfrm>
            <a:off x="6204240" y="957170"/>
            <a:ext cx="3008025" cy="5809390"/>
          </a:xfrm>
          <a:prstGeom prst="rect">
            <a:avLst/>
          </a:prstGeom>
          <a:noFill/>
        </p:spPr>
      </p:pic>
      <p:grpSp>
        <p:nvGrpSpPr>
          <p:cNvPr id="15" name="Группа 14"/>
          <p:cNvGrpSpPr/>
          <p:nvPr/>
        </p:nvGrpSpPr>
        <p:grpSpPr>
          <a:xfrm>
            <a:off x="1251284" y="4026569"/>
            <a:ext cx="4908885" cy="2831431"/>
            <a:chOff x="1251284" y="4026569"/>
            <a:chExt cx="4908885" cy="2831431"/>
          </a:xfrm>
        </p:grpSpPr>
        <p:sp>
          <p:nvSpPr>
            <p:cNvPr id="10" name="Облако 9"/>
            <p:cNvSpPr/>
            <p:nvPr/>
          </p:nvSpPr>
          <p:spPr>
            <a:xfrm>
              <a:off x="1347536" y="4026569"/>
              <a:ext cx="4812632" cy="2831431"/>
            </a:xfrm>
            <a:prstGeom prst="cloud">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251284" y="4668253"/>
              <a:ext cx="4908885" cy="1754326"/>
            </a:xfrm>
            <a:prstGeom prst="rect">
              <a:avLst/>
            </a:prstGeom>
            <a:noFill/>
            <a:ln>
              <a:noFill/>
            </a:ln>
          </p:spPr>
          <p:txBody>
            <a:bodyPr wrap="square" rtlCol="0">
              <a:spAutoFit/>
            </a:bodyPr>
            <a:lstStyle/>
            <a:p>
              <a:pPr algn="ctr" eaLnBrk="1" hangingPunct="1">
                <a:lnSpc>
                  <a:spcPct val="115000"/>
                </a:lnSpc>
                <a:buClr>
                  <a:srgbClr val="000000"/>
                </a:buClr>
                <a:buFont typeface="Arial" charset="0"/>
                <a:buNone/>
              </a:pPr>
              <a:r>
                <a:rPr lang="en-US" altLang="ru-RU" dirty="0" err="1" smtClean="0">
                  <a:latin typeface="Book Antiqua" pitchFamily="18" charset="0"/>
                </a:rPr>
                <a:t>Страницы</a:t>
              </a:r>
              <a:r>
                <a:rPr lang="en-US" altLang="ru-RU" dirty="0" smtClean="0">
                  <a:latin typeface="Book Antiqua" pitchFamily="18" charset="0"/>
                </a:rPr>
                <a:t> </a:t>
              </a:r>
              <a:r>
                <a:rPr lang="ru-RU" altLang="ru-RU" dirty="0" smtClean="0">
                  <a:latin typeface="Book Antiqua" pitchFamily="18" charset="0"/>
                </a:rPr>
                <a:t> финансовой грамотности </a:t>
              </a:r>
            </a:p>
            <a:p>
              <a:pPr algn="ctr" eaLnBrk="1" hangingPunct="1">
                <a:lnSpc>
                  <a:spcPct val="115000"/>
                </a:lnSpc>
                <a:buClr>
                  <a:srgbClr val="000000"/>
                </a:buClr>
                <a:buFont typeface="Arial" charset="0"/>
                <a:buNone/>
              </a:pPr>
              <a:r>
                <a:rPr lang="ru-RU" altLang="ru-RU" dirty="0" smtClean="0">
                  <a:latin typeface="Book Antiqua" pitchFamily="18" charset="0"/>
                </a:rPr>
                <a:t> </a:t>
              </a:r>
              <a:r>
                <a:rPr lang="en-US" altLang="ru-RU" dirty="0" smtClean="0">
                  <a:latin typeface="Book Antiqua" pitchFamily="18" charset="0"/>
                </a:rPr>
                <a:t>в </a:t>
              </a:r>
              <a:r>
                <a:rPr lang="en-US" altLang="ru-RU" dirty="0" err="1" smtClean="0">
                  <a:latin typeface="Book Antiqua" pitchFamily="18" charset="0"/>
                </a:rPr>
                <a:t>соцсетях</a:t>
              </a:r>
              <a:r>
                <a:rPr lang="en-US" altLang="ru-RU" dirty="0" smtClean="0">
                  <a:latin typeface="Book Antiqua" pitchFamily="18" charset="0"/>
                </a:rPr>
                <a:t>: </a:t>
              </a:r>
              <a:br>
                <a:rPr lang="en-US" altLang="ru-RU" dirty="0" smtClean="0">
                  <a:latin typeface="Book Antiqua" pitchFamily="18" charset="0"/>
                </a:rPr>
              </a:br>
              <a:r>
                <a:rPr lang="en-US" altLang="ru-RU" dirty="0" smtClean="0">
                  <a:solidFill>
                    <a:schemeClr val="tx1">
                      <a:lumMod val="85000"/>
                      <a:lumOff val="15000"/>
                    </a:schemeClr>
                  </a:solidFill>
                  <a:latin typeface="Book Antiqua" pitchFamily="18" charset="0"/>
                </a:rPr>
                <a:t>www.facebook.com/fingramota</a:t>
              </a:r>
            </a:p>
            <a:p>
              <a:pPr algn="ctr" eaLnBrk="1" hangingPunct="1">
                <a:lnSpc>
                  <a:spcPct val="115000"/>
                </a:lnSpc>
                <a:buClr>
                  <a:srgbClr val="000000"/>
                </a:buClr>
                <a:buFont typeface="Arial" charset="0"/>
                <a:buNone/>
              </a:pPr>
              <a:r>
                <a:rPr lang="en-US" altLang="ru-RU" dirty="0" smtClean="0">
                  <a:solidFill>
                    <a:schemeClr val="tx1">
                      <a:lumMod val="85000"/>
                      <a:lumOff val="15000"/>
                    </a:schemeClr>
                  </a:solidFill>
                  <a:latin typeface="Book Antiqua" pitchFamily="18" charset="0"/>
                </a:rPr>
                <a:t>www.vk.com/fingramota.nbrb www.ok.ru/fingramota.nbrb</a:t>
              </a:r>
            </a:p>
            <a:p>
              <a:endParaRPr lang="ru-RU" dirty="0"/>
            </a:p>
          </p:txBody>
        </p:sp>
      </p:grpSp>
      <p:grpSp>
        <p:nvGrpSpPr>
          <p:cNvPr id="16" name="Группа 15"/>
          <p:cNvGrpSpPr/>
          <p:nvPr/>
        </p:nvGrpSpPr>
        <p:grpSpPr>
          <a:xfrm>
            <a:off x="4828675" y="2342147"/>
            <a:ext cx="1876926" cy="1507958"/>
            <a:chOff x="4828675" y="2342147"/>
            <a:chExt cx="1876926" cy="1507958"/>
          </a:xfrm>
        </p:grpSpPr>
        <p:sp>
          <p:nvSpPr>
            <p:cNvPr id="12" name="Овал 11"/>
            <p:cNvSpPr/>
            <p:nvPr/>
          </p:nvSpPr>
          <p:spPr>
            <a:xfrm>
              <a:off x="4957009" y="2342147"/>
              <a:ext cx="1572127" cy="1507958"/>
            </a:xfrm>
            <a:prstGeom prst="ellipse">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4828675" y="2598821"/>
              <a:ext cx="1876926" cy="830997"/>
            </a:xfrm>
            <a:prstGeom prst="rect">
              <a:avLst/>
            </a:prstGeom>
            <a:noFill/>
            <a:ln>
              <a:noFill/>
            </a:ln>
          </p:spPr>
          <p:txBody>
            <a:bodyPr wrap="square" rtlCol="0">
              <a:spAutoFit/>
            </a:bodyPr>
            <a:lstStyle/>
            <a:p>
              <a:pPr algn="ctr"/>
              <a:r>
                <a:rPr lang="ru-RU" sz="2400" dirty="0" smtClean="0">
                  <a:solidFill>
                    <a:schemeClr val="tx1">
                      <a:lumMod val="85000"/>
                      <a:lumOff val="15000"/>
                    </a:schemeClr>
                  </a:solidFill>
                  <a:latin typeface="Book Antiqua" pitchFamily="18" charset="0"/>
                </a:rPr>
                <a:t>Будь</a:t>
              </a:r>
            </a:p>
            <a:p>
              <a:pPr algn="ctr"/>
              <a:r>
                <a:rPr lang="ru-RU" sz="2400" dirty="0" smtClean="0">
                  <a:solidFill>
                    <a:schemeClr val="tx1">
                      <a:lumMod val="85000"/>
                      <a:lumOff val="15000"/>
                    </a:schemeClr>
                  </a:solidFill>
                  <a:latin typeface="Book Antiqua" pitchFamily="18" charset="0"/>
                </a:rPr>
                <a:t>в тренде!</a:t>
              </a:r>
              <a:endParaRPr lang="ru-RU" sz="2400" dirty="0">
                <a:solidFill>
                  <a:schemeClr val="tx1">
                    <a:lumMod val="85000"/>
                    <a:lumOff val="15000"/>
                  </a:schemeClr>
                </a:solidFill>
                <a:latin typeface="Book Antiqua"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13" descr="C:\Users\Natallia\Desktop\ПРАКТИКА\презент Зачем быть финанс грам\иконки\56989878.png"/>
          <p:cNvPicPr>
            <a:picLocks noChangeAspect="1" noChangeArrowheads="1"/>
          </p:cNvPicPr>
          <p:nvPr/>
        </p:nvPicPr>
        <p:blipFill>
          <a:blip r:embed="rId3"/>
          <a:srcRect/>
          <a:stretch>
            <a:fillRect/>
          </a:stretch>
        </p:blipFill>
        <p:spPr bwMode="auto">
          <a:xfrm>
            <a:off x="310269" y="189186"/>
            <a:ext cx="9331035" cy="6380435"/>
          </a:xfrm>
          <a:prstGeom prst="rect">
            <a:avLst/>
          </a:prstGeom>
          <a:noFill/>
        </p:spPr>
      </p:pic>
      <p:sp>
        <p:nvSpPr>
          <p:cNvPr id="2053" name="Shape 60"/>
          <p:cNvSpPr txBox="1">
            <a:spLocks noChangeArrowheads="1"/>
          </p:cNvSpPr>
          <p:nvPr/>
        </p:nvSpPr>
        <p:spPr bwMode="auto">
          <a:xfrm>
            <a:off x="3058039" y="4944205"/>
            <a:ext cx="3831491" cy="1303867"/>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defRPr/>
            </a:pPr>
            <a:r>
              <a:rPr lang="ru-RU" sz="2100" i="1" dirty="0" smtClean="0">
                <a:solidFill>
                  <a:schemeClr val="accent2">
                    <a:lumMod val="75000"/>
                  </a:schemeClr>
                </a:solidFill>
                <a:latin typeface="Georgia" panose="02040502050405020303" pitchFamily="18" charset="0"/>
              </a:rPr>
              <a:t>Спасибо за внимание!</a:t>
            </a:r>
            <a:endParaRPr lang="en-US" altLang="ru-RU" sz="2100" i="1" dirty="0" smtClean="0">
              <a:solidFill>
                <a:schemeClr val="accent2">
                  <a:lumMod val="75000"/>
                </a:schemeClr>
              </a:solidFill>
              <a:latin typeface="Georgia" panose="02040502050405020303" pitchFamily="18" charset="0"/>
              <a:sym typeface="Georgia" panose="02040502050405020303" pitchFamily="18" charset="0"/>
            </a:endParaRPr>
          </a:p>
        </p:txBody>
      </p:sp>
      <p:sp>
        <p:nvSpPr>
          <p:cNvPr id="14" name="Скругленный прямоугольник 13"/>
          <p:cNvSpPr/>
          <p:nvPr/>
        </p:nvSpPr>
        <p:spPr>
          <a:xfrm>
            <a:off x="2128343" y="2866200"/>
            <a:ext cx="5675588" cy="174641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7275" tIns="53637" rIns="107275" bIns="53637" rtlCol="0" anchor="ctr"/>
          <a:lstStyle/>
          <a:p>
            <a:pPr algn="ctr"/>
            <a:endParaRPr lang="ru-RU" dirty="0"/>
          </a:p>
        </p:txBody>
      </p:sp>
      <p:sp>
        <p:nvSpPr>
          <p:cNvPr id="2055" name="Shape 62"/>
          <p:cNvSpPr txBox="1">
            <a:spLocks noChangeArrowheads="1"/>
          </p:cNvSpPr>
          <p:nvPr/>
        </p:nvSpPr>
        <p:spPr bwMode="auto">
          <a:xfrm>
            <a:off x="2634497" y="2913055"/>
            <a:ext cx="5113840" cy="1663700"/>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spcBef>
                <a:spcPts val="0"/>
              </a:spcBef>
              <a:spcAft>
                <a:spcPts val="0"/>
              </a:spcAft>
              <a:defRPr/>
            </a:pPr>
            <a:r>
              <a:rPr lang="ru-RU" altLang="ru-RU" sz="4700" b="1" dirty="0" smtClean="0">
                <a:solidFill>
                  <a:schemeClr val="accent2">
                    <a:lumMod val="75000"/>
                  </a:schemeClr>
                </a:solidFill>
                <a:latin typeface="Book Antiqua" pitchFamily="18" charset="0"/>
              </a:rPr>
              <a:t>СБЕРЕГАТЬ –ЭТО ВАЖНО!</a:t>
            </a:r>
            <a:endParaRPr lang="en-US" altLang="ru-RU" sz="4700" b="1" dirty="0" smtClean="0">
              <a:solidFill>
                <a:schemeClr val="accent2">
                  <a:lumMod val="75000"/>
                </a:schemeClr>
              </a:solidFill>
              <a:latin typeface="Book Antiqua" pitchFamily="18" charset="0"/>
            </a:endParaRPr>
          </a:p>
        </p:txBody>
      </p:sp>
      <p:pic>
        <p:nvPicPr>
          <p:cNvPr id="2062" name="Picture 14" descr="C:\Users\Natallia\Desktop\ПРАКТИКА\фоны\Рисунок3.tif"/>
          <p:cNvPicPr>
            <a:picLocks noChangeAspect="1" noChangeArrowheads="1"/>
          </p:cNvPicPr>
          <p:nvPr/>
        </p:nvPicPr>
        <p:blipFill>
          <a:blip r:embed="rId4"/>
          <a:srcRect/>
          <a:stretch>
            <a:fillRect/>
          </a:stretch>
        </p:blipFill>
        <p:spPr bwMode="auto">
          <a:xfrm>
            <a:off x="3655373" y="630676"/>
            <a:ext cx="2745426" cy="1891807"/>
          </a:xfrm>
          <a:prstGeom prst="rect">
            <a:avLst/>
          </a:prstGeom>
          <a:noFill/>
        </p:spPr>
      </p:pic>
      <p:pic>
        <p:nvPicPr>
          <p:cNvPr id="1028" name="Picture 4" descr="C:\Users\Natallia\Desktop\ПРАКТИКА\презент Зачем быть финанс грам\человечи\генпгдршдщ.png"/>
          <p:cNvPicPr>
            <a:picLocks noChangeAspect="1" noChangeArrowheads="1"/>
          </p:cNvPicPr>
          <p:nvPr/>
        </p:nvPicPr>
        <p:blipFill>
          <a:blip r:embed="rId5"/>
          <a:srcRect/>
          <a:stretch>
            <a:fillRect/>
          </a:stretch>
        </p:blipFill>
        <p:spPr bwMode="auto">
          <a:xfrm>
            <a:off x="52448" y="638354"/>
            <a:ext cx="3273035" cy="5951377"/>
          </a:xfrm>
          <a:prstGeom prst="rect">
            <a:avLst/>
          </a:prstGeom>
          <a:noFill/>
        </p:spPr>
      </p:pic>
      <p:pic>
        <p:nvPicPr>
          <p:cNvPr id="1029" name="Picture 5" descr="C:\Users\Natallia\Desktop\ПРАКТИКА\презент Зачем быть финанс грам\человечи\9598459484959298.png"/>
          <p:cNvPicPr>
            <a:picLocks noChangeAspect="1" noChangeArrowheads="1"/>
          </p:cNvPicPr>
          <p:nvPr/>
        </p:nvPicPr>
        <p:blipFill>
          <a:blip r:embed="rId6"/>
          <a:srcRect/>
          <a:stretch>
            <a:fillRect/>
          </a:stretch>
        </p:blipFill>
        <p:spPr bwMode="auto">
          <a:xfrm>
            <a:off x="6257696" y="936171"/>
            <a:ext cx="3202803" cy="5638799"/>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remove" grpId="0" nodeType="afterEffect">
                                  <p:stCondLst>
                                    <p:cond delay="0"/>
                                  </p:stCondLst>
                                  <p:childTnLst>
                                    <p:animScale>
                                      <p:cBhvr>
                                        <p:cTn id="6" dur="1000" fill="hold"/>
                                        <p:tgtEl>
                                          <p:spTgt spid="2055"/>
                                        </p:tgtEl>
                                      </p:cBhvr>
                                      <p:by x="150000" y="150000"/>
                                    </p:animScale>
                                  </p:childTnLst>
                                </p:cTn>
                              </p:par>
                            </p:childTnLst>
                          </p:cTn>
                        </p:par>
                        <p:par>
                          <p:cTn id="7" fill="hold">
                            <p:stCondLst>
                              <p:cond delay="2000"/>
                            </p:stCondLst>
                            <p:childTnLst>
                              <p:par>
                                <p:cTn id="8" presetID="6" presetClass="emph" presetSubtype="0" autoRev="1" fill="hold" grpId="1" nodeType="afterEffect">
                                  <p:stCondLst>
                                    <p:cond delay="0"/>
                                  </p:stCondLst>
                                  <p:childTnLst>
                                    <p:animScale>
                                      <p:cBhvr>
                                        <p:cTn id="9" dur="1000" fill="hold"/>
                                        <p:tgtEl>
                                          <p:spTgt spid="205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1"/>
      <p:bldP spid="2055" grpId="0"/>
    </p:bld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themeOverride>
</file>

<file path=docProps/app.xml><?xml version="1.0" encoding="utf-8"?>
<Properties xmlns="http://schemas.openxmlformats.org/officeDocument/2006/extended-properties" xmlns:vt="http://schemas.openxmlformats.org/officeDocument/2006/docPropsVTypes">
  <Template/>
  <TotalTime>8847</TotalTime>
  <Words>948</Words>
  <Application>Microsoft Office PowerPoint</Application>
  <PresentationFormat>Лист A4 (210x297 мм)</PresentationFormat>
  <Paragraphs>418</Paragraphs>
  <Slides>22</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Слайд 1</vt:lpstr>
      <vt:lpstr>Слайд 2</vt:lpstr>
      <vt:lpstr>Слайд 3</vt:lpstr>
      <vt:lpstr>Слайд 4</vt:lpstr>
      <vt:lpstr>             ПРАВИЛА СБЕРЕЖЕНИЯ</vt:lpstr>
      <vt:lpstr>   ВРАГ НАШИХ НАКОПЛЕНИЙ</vt:lpstr>
      <vt:lpstr>  БАНК</vt:lpstr>
      <vt:lpstr>Слайд 8</vt:lpstr>
      <vt:lpstr>Слайд 9</vt:lpstr>
      <vt:lpstr>ВИДЫ БАНКОВСКИХ ВКЛАДОВ</vt:lpstr>
      <vt:lpstr>НАЛОГ НА ПРОЦЕНТНЫЕ ДОХОДЫ </vt:lpstr>
      <vt:lpstr>Слайд 12</vt:lpstr>
      <vt:lpstr>ДЕТСКИЙ БАНКОВСКИЙ ВКЛАД </vt:lpstr>
      <vt:lpstr>СОХРАННОСТЬ БАНКОВСКИХ ВКЛАДОВ</vt:lpstr>
      <vt:lpstr>         СРЕДНЕСТАТИСТИЧЕСКИЙ                               ВКЛАДЧИК  </vt:lpstr>
      <vt:lpstr>Слайд 16</vt:lpstr>
      <vt:lpstr>                ВАЖНОСТЬ СБЕРЕЖЕНИЙ</vt:lpstr>
      <vt:lpstr>Слайд 18</vt:lpstr>
      <vt:lpstr>ИНТЕРЕСНЫЕ ФАКТЫ</vt:lpstr>
      <vt:lpstr>ФИНАНСОВЫЕ СОВЕТЫ</vt:lpstr>
      <vt:lpstr>ИСТОЧНИКИ ИНФОРМАЦИИ</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Julia S</dc:creator>
  <cp:lastModifiedBy>teplyakova</cp:lastModifiedBy>
  <cp:revision>537</cp:revision>
  <dcterms:modified xsi:type="dcterms:W3CDTF">2017-03-09T08:07:27Z</dcterms:modified>
</cp:coreProperties>
</file>